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262" r:id="rId5"/>
    <p:sldId id="257" r:id="rId6"/>
    <p:sldId id="265" r:id="rId7"/>
    <p:sldId id="264" r:id="rId8"/>
    <p:sldId id="258" r:id="rId9"/>
    <p:sldId id="266" r:id="rId10"/>
    <p:sldId id="267" r:id="rId11"/>
    <p:sldId id="268" r:id="rId12"/>
    <p:sldId id="269" r:id="rId13"/>
    <p:sldId id="271" r:id="rId14"/>
    <p:sldId id="263"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ley Anderson" initials="LA" lastIdx="1" clrIdx="0">
    <p:extLst>
      <p:ext uri="{19B8F6BF-5375-455C-9EA6-DF929625EA0E}">
        <p15:presenceInfo xmlns:p15="http://schemas.microsoft.com/office/powerpoint/2012/main" userId="S::Lindley.Anderson@tceq.texas.gov::6768bd90-56e0-4f30-a7ec-4edb7008ea55" providerId="AD"/>
      </p:ext>
    </p:extLst>
  </p:cmAuthor>
  <p:cmAuthor id="2" name="Kyle Girten" initials="KG" lastIdx="7" clrIdx="1">
    <p:extLst>
      <p:ext uri="{19B8F6BF-5375-455C-9EA6-DF929625EA0E}">
        <p15:presenceInfo xmlns:p15="http://schemas.microsoft.com/office/powerpoint/2012/main" userId="S::kyle.girten@tceq.texas.gov::1a8f32d8-cd96-415f-a73d-9e68fcf001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CC00"/>
    <a:srgbClr val="FF9933"/>
    <a:srgbClr val="669900"/>
    <a:srgbClr val="4472C4"/>
    <a:srgbClr val="3366FF"/>
    <a:srgbClr val="6C6668"/>
    <a:srgbClr val="4D4D4D"/>
    <a:srgbClr val="E0E7FC"/>
    <a:srgbClr val="E7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66667" autoAdjust="0"/>
  </p:normalViewPr>
  <p:slideViewPr>
    <p:cSldViewPr>
      <p:cViewPr varScale="1">
        <p:scale>
          <a:sx n="48" d="100"/>
          <a:sy n="48" d="100"/>
        </p:scale>
        <p:origin x="79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3198" y="378"/>
      </p:cViewPr>
      <p:guideLst>
        <p:guide orient="horz" pos="2927"/>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541418" y="8894763"/>
            <a:ext cx="395958" cy="311150"/>
          </a:xfrm>
          <a:prstGeom prst="rect">
            <a:avLst/>
          </a:prstGeom>
          <a:noFill/>
          <a:ln w="12700">
            <a:noFill/>
            <a:miter lim="800000"/>
            <a:headEnd/>
            <a:tailEnd/>
          </a:ln>
          <a:effectLst/>
        </p:spPr>
        <p:txBody>
          <a:bodyPr wrap="none" lIns="90522" tIns="44466" rIns="90522" bIns="44466" anchor="ctr">
            <a:spAutoFit/>
          </a:bodyPr>
          <a:lstStyle/>
          <a:p>
            <a:pPr algn="r" defTabSz="912813">
              <a:defRPr/>
            </a:pPr>
            <a:fld id="{28CDBBD7-2B8E-4AD5-94A9-272F5DC24437}" type="slidenum">
              <a:rPr lang="en-US" sz="1400">
                <a:latin typeface="Times New Roman" pitchFamily="18" charset="0"/>
              </a:rPr>
              <a:pPr algn="r" defTabSz="912813">
                <a:defRPr/>
              </a:pPr>
              <a:t>‹#›</a:t>
            </a:fld>
            <a:endParaRPr lang="en-US" sz="1400" dirty="0">
              <a:latin typeface="Times New Roman" pitchFamily="18" charset="0"/>
            </a:endParaRPr>
          </a:p>
        </p:txBody>
      </p:sp>
    </p:spTree>
    <p:extLst>
      <p:ext uri="{BB962C8B-B14F-4D97-AF65-F5344CB8AC3E}">
        <p14:creationId xmlns:p14="http://schemas.microsoft.com/office/powerpoint/2010/main" val="1732972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721" y="4416425"/>
            <a:ext cx="5140960" cy="4178300"/>
          </a:xfrm>
          <a:prstGeom prst="rect">
            <a:avLst/>
          </a:prstGeom>
          <a:noFill/>
          <a:ln w="12700">
            <a:noFill/>
            <a:miter lim="800000"/>
            <a:headEnd/>
            <a:tailEnd/>
          </a:ln>
          <a:effectLst/>
        </p:spPr>
        <p:txBody>
          <a:bodyPr vert="horz" wrap="square" lIns="90522" tIns="44466" rIns="90522" bIns="44466"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5" name="Rectangle 3"/>
          <p:cNvSpPr>
            <a:spLocks noGrp="1" noRot="1" noChangeAspect="1" noChangeArrowheads="1" noTextEdit="1"/>
          </p:cNvSpPr>
          <p:nvPr>
            <p:ph type="sldImg" idx="2"/>
          </p:nvPr>
        </p:nvSpPr>
        <p:spPr bwMode="auto">
          <a:xfrm>
            <a:off x="1192213" y="706438"/>
            <a:ext cx="4627562" cy="3470275"/>
          </a:xfrm>
          <a:prstGeom prst="rect">
            <a:avLst/>
          </a:prstGeom>
          <a:noFill/>
          <a:ln w="12700">
            <a:solidFill>
              <a:schemeClr val="tx1"/>
            </a:solidFill>
            <a:miter lim="800000"/>
            <a:headEnd/>
            <a:tailEnd/>
          </a:ln>
        </p:spPr>
      </p:sp>
      <p:sp>
        <p:nvSpPr>
          <p:cNvPr id="2053" name="Rectangle 5"/>
          <p:cNvSpPr>
            <a:spLocks noChangeArrowheads="1"/>
          </p:cNvSpPr>
          <p:nvPr/>
        </p:nvSpPr>
        <p:spPr bwMode="auto">
          <a:xfrm>
            <a:off x="6541418" y="8896352"/>
            <a:ext cx="395958" cy="307975"/>
          </a:xfrm>
          <a:prstGeom prst="rect">
            <a:avLst/>
          </a:prstGeom>
          <a:noFill/>
          <a:ln w="12700">
            <a:noFill/>
            <a:miter lim="800000"/>
            <a:headEnd/>
            <a:tailEnd/>
          </a:ln>
          <a:effectLst/>
        </p:spPr>
        <p:txBody>
          <a:bodyPr wrap="none" lIns="90522" tIns="44466" rIns="90522" bIns="44466" anchor="ctr">
            <a:spAutoFit/>
          </a:bodyPr>
          <a:lstStyle/>
          <a:p>
            <a:pPr algn="r" defTabSz="912813">
              <a:defRPr/>
            </a:pPr>
            <a:fld id="{4F64E164-F7EA-46B5-883A-CA1227BF5354}" type="slidenum">
              <a:rPr lang="en-US" sz="1400">
                <a:latin typeface="Times New Roman" pitchFamily="18" charset="0"/>
              </a:rPr>
              <a:pPr algn="r" defTabSz="912813">
                <a:defRPr/>
              </a:pPr>
              <a:t>‹#›</a:t>
            </a:fld>
            <a:endParaRPr lang="en-US" sz="1400" dirty="0">
              <a:latin typeface="Times New Roman" pitchFamily="18" charset="0"/>
            </a:endParaRPr>
          </a:p>
        </p:txBody>
      </p:sp>
    </p:spTree>
    <p:extLst>
      <p:ext uri="{BB962C8B-B14F-4D97-AF65-F5344CB8AC3E}">
        <p14:creationId xmlns:p14="http://schemas.microsoft.com/office/powerpoint/2010/main" val="1968810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I am Jill Csekitz, Technical Specialist for the Water Quality Planning Division.  This morning I am going to give you all an overview of EPA’s Draft Ambient Water Quality Criteria Recommendations for Lakes and Reservoirs of the Conterminous United States: Information Supporting the Development of Numeric Nutrient Criteria.</a:t>
            </a:r>
          </a:p>
        </p:txBody>
      </p:sp>
    </p:spTree>
    <p:extLst>
      <p:ext uri="{BB962C8B-B14F-4D97-AF65-F5344CB8AC3E}">
        <p14:creationId xmlns:p14="http://schemas.microsoft.com/office/powerpoint/2010/main" val="3208826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TCEQ will continue to coordinate with water quality management associates such as the Association of Clean Water Administrators, as well as EPA.  We are interested in feedback provided by our stakeholders regarding the criteria recommendations.  Due the recent extension granted by EPA, the public comment period for these recommendations will now end August 20, 2020. </a:t>
            </a:r>
          </a:p>
        </p:txBody>
      </p:sp>
    </p:spTree>
    <p:extLst>
      <p:ext uri="{BB962C8B-B14F-4D97-AF65-F5344CB8AC3E}">
        <p14:creationId xmlns:p14="http://schemas.microsoft.com/office/powerpoint/2010/main" val="2362744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attention and interest.  I am available for questions via email at Jill.Csekitz@tceq.texas.gov, and phone 512.239.3136.</a:t>
            </a:r>
          </a:p>
        </p:txBody>
      </p:sp>
    </p:spTree>
    <p:extLst>
      <p:ext uri="{BB962C8B-B14F-4D97-AF65-F5344CB8AC3E}">
        <p14:creationId xmlns:p14="http://schemas.microsoft.com/office/powerpoint/2010/main" val="129044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EPA’s latest draft criteria recommendation for nutrients in lakes and reservoirs was published in the May 22, 2020 edition of the </a:t>
            </a:r>
            <a:r>
              <a:rPr lang="en-US" i="1" dirty="0"/>
              <a:t>Federal Register</a:t>
            </a:r>
            <a:r>
              <a:rPr lang="en-US" dirty="0"/>
              <a:t>. Due to stakeholder input, EPA extended the public comment period by an additional 30 days to August 20, 2020.  EPA’s latest recommendations are highly-technical and model based, using equations and algorithms written in “R” statistical software code.  EPA also built applications that serve as user interfaces, which states can use to derive candidate criteria.  Candidate criteria are recommended for the following parameters:  chlorophyll </a:t>
            </a:r>
            <a:r>
              <a:rPr lang="en-US" i="1" dirty="0"/>
              <a:t>a</a:t>
            </a:r>
            <a:r>
              <a:rPr lang="en-US" dirty="0"/>
              <a:t>, total phosphorus and total nitrogen.</a:t>
            </a:r>
          </a:p>
        </p:txBody>
      </p:sp>
    </p:spTree>
    <p:extLst>
      <p:ext uri="{BB962C8B-B14F-4D97-AF65-F5344CB8AC3E}">
        <p14:creationId xmlns:p14="http://schemas.microsoft.com/office/powerpoint/2010/main" val="2162274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EPA publishing draft recommendations?  Section 304(a) of the federal Clean Water Act directs EPA to revise ambient water quality criteria from time to time to reflect the latest scientific knowledge.  EPA’s criteria 304(a) recommendations are non-binding, and states are not required to adopt the recommendations as criteria.  Flexibility is provided in regulations specified at 40 Code of Federal Regulations Part 131.11, which allow  states to adopt numerical values for criteria based on criteria recommendations, recommendations modified to reflect site-specific conditions; or other scientifically defensible methods.  These regulations also require that for waters with multiple use designations, adopted criteria shall support (protect) the most sensitive use. </a:t>
            </a:r>
          </a:p>
        </p:txBody>
      </p:sp>
    </p:spTree>
    <p:extLst>
      <p:ext uri="{BB962C8B-B14F-4D97-AF65-F5344CB8AC3E}">
        <p14:creationId xmlns:p14="http://schemas.microsoft.com/office/powerpoint/2010/main" val="2811553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states are not required to adopt criteria, they must provide an explanation describing why a federal recommendation was not adopted when state standards are reviewed and revised. These requirements are specified in federal regulations at 40 Code of Federal Regulations Part 131.20. </a:t>
            </a:r>
          </a:p>
          <a:p>
            <a:endParaRPr lang="en-US" dirty="0"/>
          </a:p>
          <a:p>
            <a:r>
              <a:rPr lang="en-US" dirty="0"/>
              <a:t>This is a relatively new requirement, which was finalized in 2015 with other updates to the federal water quality standards rules in 40 Code of Federal Regulations Part 131.</a:t>
            </a:r>
          </a:p>
        </p:txBody>
      </p:sp>
    </p:spTree>
    <p:extLst>
      <p:ext uri="{BB962C8B-B14F-4D97-AF65-F5344CB8AC3E}">
        <p14:creationId xmlns:p14="http://schemas.microsoft.com/office/powerpoint/2010/main" val="386314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finalized, EPA’s most recent recommendations would replace their previous recommendations published from 2000 – 2001.  The previous recommendations followed a reference-based approach and were based on aggregations of Level III ecoregions.  Candidate criteria for chlorophyll </a:t>
            </a:r>
            <a:r>
              <a:rPr lang="en-US" i="1" dirty="0"/>
              <a:t>a</a:t>
            </a:r>
            <a:r>
              <a:rPr lang="en-US" dirty="0"/>
              <a:t>, total nitrogen and total phosphorus could be derived based on a 75</a:t>
            </a:r>
            <a:r>
              <a:rPr lang="en-US" baseline="30000" dirty="0"/>
              <a:t>th</a:t>
            </a:r>
            <a:r>
              <a:rPr lang="en-US" dirty="0"/>
              <a:t> percentile from minimally impacted reservoirs, or from the 25</a:t>
            </a:r>
            <a:r>
              <a:rPr lang="en-US" baseline="30000" dirty="0"/>
              <a:t>th</a:t>
            </a:r>
            <a:r>
              <a:rPr lang="en-US" dirty="0"/>
              <a:t> percentile of the general population. Values published by EPA that include ecoregions partially within Texas are generally low in concentration and are provided in the slide.  </a:t>
            </a:r>
          </a:p>
          <a:p>
            <a:endParaRPr lang="en-US" dirty="0"/>
          </a:p>
          <a:p>
            <a:r>
              <a:rPr lang="en-US" dirty="0"/>
              <a:t>Values calculated using only Texas data were determined in a study contracted by TCEQ with the University of Arkansas from 2012 – 2013.  The 25</a:t>
            </a:r>
            <a:r>
              <a:rPr lang="en-US" baseline="30000" dirty="0"/>
              <a:t>th</a:t>
            </a:r>
            <a:r>
              <a:rPr lang="en-US" dirty="0"/>
              <a:t> percentile based on Level III ecoregions in Texas (from Haggard, Scott and Evans-White, 2013), using only Texas data are as follows.  These values are comparatively higher in concentration and have wider ranges than EPA’s previous recommendations: (</a:t>
            </a:r>
            <a:r>
              <a:rPr lang="en-US" dirty="0" err="1"/>
              <a:t>Chla</a:t>
            </a:r>
            <a:r>
              <a:rPr lang="en-US" dirty="0"/>
              <a:t>: 3.0 – 16.2 ug/L), (TP 0.03 to 0.06 mg/L), (TN 0.45 to 0.95 mg/L).</a:t>
            </a:r>
          </a:p>
        </p:txBody>
      </p:sp>
    </p:spTree>
    <p:extLst>
      <p:ext uri="{BB962C8B-B14F-4D97-AF65-F5344CB8AC3E}">
        <p14:creationId xmlns:p14="http://schemas.microsoft.com/office/powerpoint/2010/main" val="1097791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dataset used by EPA to develop their latest recommendations was derived from the 2007 and 2012 National Lakes Assessment.  The National Lakes Assessment is a probabilistic study included in EPA’s National Aquatic Resource surveys, designed to assess the quality of the nation’s surface waters using a statistical survey design. The recommendations describe stressor-response relationships, modeling nutrients and chlorophyll </a:t>
            </a:r>
            <a:r>
              <a:rPr lang="en-US" i="1" dirty="0"/>
              <a:t>a</a:t>
            </a:r>
            <a:r>
              <a:rPr lang="en-US" dirty="0"/>
              <a:t> with endpoints designed to protect designated uses.  The following designated uses and corresponding endpoints are:</a:t>
            </a:r>
          </a:p>
          <a:p>
            <a:r>
              <a:rPr lang="en-US" dirty="0"/>
              <a:t>-Aquatic life (zooplankton biomass and </a:t>
            </a:r>
            <a:r>
              <a:rPr lang="en-US" dirty="0" err="1"/>
              <a:t>deepwater</a:t>
            </a:r>
            <a:r>
              <a:rPr lang="en-US" dirty="0"/>
              <a:t> hypoxia)</a:t>
            </a:r>
          </a:p>
          <a:p>
            <a:r>
              <a:rPr lang="en-US" dirty="0"/>
              <a:t>-Recreation (microcystin)</a:t>
            </a:r>
          </a:p>
          <a:p>
            <a:r>
              <a:rPr lang="en-US" dirty="0"/>
              <a:t>-Drinking water (microcystin)</a:t>
            </a:r>
          </a:p>
        </p:txBody>
      </p:sp>
    </p:spTree>
    <p:extLst>
      <p:ext uri="{BB962C8B-B14F-4D97-AF65-F5344CB8AC3E}">
        <p14:creationId xmlns:p14="http://schemas.microsoft.com/office/powerpoint/2010/main" val="3089315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a:cs typeface="Times New Roman"/>
              </a:rPr>
              <a:t>The zooplankton biomass approach to protect aquatic life models the rate of change in zooplankton biomass relative to phytoplankton biomass, as a measure of the effect of excess nutrients on </a:t>
            </a:r>
            <a:r>
              <a:rPr lang="en-US" dirty="0" err="1">
                <a:latin typeface="Times New Roman"/>
                <a:cs typeface="Times New Roman"/>
              </a:rPr>
              <a:t>foodwebs</a:t>
            </a:r>
            <a:r>
              <a:rPr lang="en-US" dirty="0">
                <a:latin typeface="Times New Roman"/>
                <a:cs typeface="Times New Roman"/>
              </a:rPr>
              <a:t>.  Slope threshold is the proportion of phytoplankton expected to be consumed by zooplankton.  A high threshold slope represents oligotrophic lakes, and zero represents eutrophic lakes. Since interaction of zooplankton assemblage is expected to differ with lake depth, EPA developed three different lake depth classes. The credible interval in Bayesian statistics is similar to a confidence interval in frequentist statistics and is a measure of uncertainty. Selection of a lower credible interval yields more conservative (stringent) chlorophyll </a:t>
            </a:r>
            <a:r>
              <a:rPr lang="en-US" i="1" dirty="0">
                <a:latin typeface="Times New Roman"/>
                <a:cs typeface="Times New Roman"/>
              </a:rPr>
              <a:t>a</a:t>
            </a:r>
            <a:r>
              <a:rPr lang="en-US" dirty="0">
                <a:latin typeface="Times New Roman"/>
                <a:cs typeface="Times New Roman"/>
              </a:rPr>
              <a:t> criteria in terms of model uncertainty. </a:t>
            </a:r>
            <a:endParaRPr lang="en-US" dirty="0"/>
          </a:p>
          <a:p>
            <a:endParaRPr lang="en-US" dirty="0"/>
          </a:p>
          <a:p>
            <a:r>
              <a:rPr lang="en-US" dirty="0"/>
              <a:t>The </a:t>
            </a:r>
            <a:r>
              <a:rPr lang="en-US" dirty="0" err="1"/>
              <a:t>deepwater</a:t>
            </a:r>
            <a:r>
              <a:rPr lang="en-US" dirty="0"/>
              <a:t> hypoxia approach is not applicable in Texas. Lakes designated as seasonally stratified dimictic lakes from the National Lakes Assessment were included in </a:t>
            </a:r>
            <a:r>
              <a:rPr lang="en-US" dirty="0" err="1"/>
              <a:t>deepwater</a:t>
            </a:r>
            <a:r>
              <a:rPr lang="en-US" dirty="0"/>
              <a:t> hypoxia modeling analyses.  Reservoirs from Texas sampled during the 2007 and 2012 National Lakes Assessment were not designated as seasonally stratified dimictic, and were thus not included in the analyses.  Texas has warmwater fisheries (including largemouth bass) rather than </a:t>
            </a:r>
            <a:r>
              <a:rPr lang="en-US" dirty="0" err="1"/>
              <a:t>coldwater</a:t>
            </a:r>
            <a:r>
              <a:rPr lang="en-US" dirty="0"/>
              <a:t> fisheries such as trout and salmon.</a:t>
            </a:r>
          </a:p>
        </p:txBody>
      </p:sp>
    </p:spTree>
    <p:extLst>
      <p:ext uri="{BB962C8B-B14F-4D97-AF65-F5344CB8AC3E}">
        <p14:creationId xmlns:p14="http://schemas.microsoft.com/office/powerpoint/2010/main" val="1633300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chlorophyll </a:t>
            </a:r>
            <a:r>
              <a:rPr lang="en-US" i="1" dirty="0"/>
              <a:t>a</a:t>
            </a:r>
            <a:r>
              <a:rPr lang="en-US" dirty="0"/>
              <a:t> criteria to protect recreational and drinking water sources can be derived based on a threshold concentration for microcystin, an allowable exceedance frequency of that microcystin threshold, and a credible interval to address uncertainty. </a:t>
            </a:r>
          </a:p>
          <a:p>
            <a:endParaRPr lang="en-US" dirty="0"/>
          </a:p>
          <a:p>
            <a:r>
              <a:rPr lang="en-US" dirty="0"/>
              <a:t>Target threshold of 8 ug/L to protect children during contact recreation is based on EPA’s </a:t>
            </a:r>
            <a:r>
              <a:rPr lang="en-US" i="1" dirty="0"/>
              <a:t>Recommended Human Health Recreational Ambient Water Quality Criteria or Swimming Advisories for </a:t>
            </a:r>
            <a:r>
              <a:rPr lang="en-US" i="1" dirty="0" err="1"/>
              <a:t>Microcystins</a:t>
            </a:r>
            <a:r>
              <a:rPr lang="en-US" i="1" dirty="0"/>
              <a:t> and </a:t>
            </a:r>
            <a:r>
              <a:rPr lang="en-US" i="1" dirty="0" err="1"/>
              <a:t>Cylindrospermopsin</a:t>
            </a:r>
            <a:r>
              <a:rPr lang="en-US" dirty="0"/>
              <a:t>, published in 2019.  </a:t>
            </a:r>
          </a:p>
          <a:p>
            <a:endParaRPr lang="en-US" dirty="0"/>
          </a:p>
          <a:p>
            <a:r>
              <a:rPr lang="en-US" dirty="0"/>
              <a:t>Target threshold of 0.3 ug/L to protect children when drinking water is based on EPA’s </a:t>
            </a:r>
            <a:r>
              <a:rPr lang="en-US" i="1" dirty="0"/>
              <a:t>Drinking Water Health Advisory for the Cyanobacterial Microcystin Toxins</a:t>
            </a:r>
            <a:r>
              <a:rPr lang="en-US" dirty="0"/>
              <a:t>, published in 2015. </a:t>
            </a:r>
          </a:p>
          <a:p>
            <a:endParaRPr lang="en-US" dirty="0"/>
          </a:p>
          <a:p>
            <a:r>
              <a:rPr lang="en-US" dirty="0"/>
              <a:t>Selection of a lower target threshold concentration of microcystin yields a more conservative (stringent) chlorophyll </a:t>
            </a:r>
            <a:r>
              <a:rPr lang="en-US" i="1" dirty="0"/>
              <a:t>a</a:t>
            </a:r>
            <a:r>
              <a:rPr lang="en-US" dirty="0"/>
              <a:t> criterion.</a:t>
            </a:r>
          </a:p>
          <a:p>
            <a:endParaRPr lang="en-US" dirty="0"/>
          </a:p>
          <a:p>
            <a:r>
              <a:rPr lang="en-US" dirty="0"/>
              <a:t>Selection of the exceedance probability and credible interval is </a:t>
            </a:r>
            <a:r>
              <a:rPr lang="en-US" sz="1050" dirty="0"/>
              <a:t>a state </a:t>
            </a:r>
            <a:r>
              <a:rPr lang="en-US" dirty="0"/>
              <a:t>program management decision. Selection of a lower exceedance rate yields a more conservative (stringent) chlorophyll </a:t>
            </a:r>
            <a:r>
              <a:rPr lang="en-US" i="1" dirty="0"/>
              <a:t>a </a:t>
            </a:r>
            <a:r>
              <a:rPr lang="en-US" dirty="0"/>
              <a:t>criterion to be exceeded when concentration in the lake is equal to the specified criterion value.  Selection of a lower credible interval </a:t>
            </a:r>
            <a:r>
              <a:rPr lang="en-US"/>
              <a:t>yields a more </a:t>
            </a:r>
            <a:r>
              <a:rPr lang="en-US" dirty="0"/>
              <a:t>conservative (stringent) chlorophyll </a:t>
            </a:r>
            <a:r>
              <a:rPr lang="en-US" i="1" dirty="0"/>
              <a:t>a</a:t>
            </a:r>
            <a:r>
              <a:rPr lang="en-US" dirty="0"/>
              <a:t> criterion.</a:t>
            </a:r>
          </a:p>
          <a:p>
            <a:endParaRPr lang="en-US" dirty="0"/>
          </a:p>
          <a:p>
            <a:endParaRPr lang="en-US" dirty="0"/>
          </a:p>
        </p:txBody>
      </p:sp>
    </p:spTree>
    <p:extLst>
      <p:ext uri="{BB962C8B-B14F-4D97-AF65-F5344CB8AC3E}">
        <p14:creationId xmlns:p14="http://schemas.microsoft.com/office/powerpoint/2010/main" val="134198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a:cs typeface="Times New Roman"/>
              </a:rPr>
              <a:t>EPA modeled the relationship between total phosphorus and chlorophyll </a:t>
            </a:r>
            <a:r>
              <a:rPr lang="en-US" i="1" dirty="0">
                <a:latin typeface="Times New Roman"/>
                <a:cs typeface="Times New Roman"/>
              </a:rPr>
              <a:t>a</a:t>
            </a:r>
            <a:r>
              <a:rPr lang="en-US">
                <a:latin typeface="Times New Roman"/>
                <a:cs typeface="Times New Roman"/>
              </a:rPr>
              <a:t> by accounting for the contributions of different compartments to observed total phosphorus. Total phosphorus and nitrogen bound in phytoplankton, phosphorus bound to suspended sediment, and in the water column.  Turbidity measured in the National Lakes Assessment was used as a surrogate for sediment.  Lake depth accounted for most of the variability in turbidity measurements, and is included as an assumption in the model.  As depth increases, turbidity and phosphorus concentration decreases.  The amount of phosphorus bound to suspended sediment is a function of geographic variation; regional variability is accounted for by ecoregion. Dissolved organic carbon is closely associated with dissolved organic nitrogen, because they often originate from the same watershed sources. Limiting concentrations for either nutrient can be interpreted as the chlorophyll a yield of phosphorus or nitrogen.  The ambient concentration for either nutrient can be interpreted as the water column and sediment yield of phosphorus or nitrogen, as well as the chlorophyll </a:t>
            </a:r>
            <a:r>
              <a:rPr lang="en-US" i="1" dirty="0">
                <a:latin typeface="Times New Roman"/>
                <a:cs typeface="Times New Roman"/>
              </a:rPr>
              <a:t>a</a:t>
            </a:r>
            <a:r>
              <a:rPr lang="en-US" dirty="0">
                <a:latin typeface="Times New Roman"/>
                <a:cs typeface="Times New Roman"/>
              </a:rPr>
              <a:t> yield.  The ambient concentration is greater (a higher value) than limiting concentration.</a:t>
            </a:r>
          </a:p>
          <a:p>
            <a:endParaRPr lang="en-US" dirty="0"/>
          </a:p>
          <a:p>
            <a:endParaRPr lang="en-US" dirty="0"/>
          </a:p>
        </p:txBody>
      </p:sp>
    </p:spTree>
    <p:extLst>
      <p:ext uri="{BB962C8B-B14F-4D97-AF65-F5344CB8AC3E}">
        <p14:creationId xmlns:p14="http://schemas.microsoft.com/office/powerpoint/2010/main" val="1000805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011680"/>
            <a:ext cx="9144000" cy="1645920"/>
          </a:xfrm>
        </p:spPr>
        <p:txBody>
          <a:bodyPr/>
          <a:lstStyle/>
          <a:p>
            <a:r>
              <a:rPr lang="en-US"/>
              <a:t>Click to edit Master title style</a:t>
            </a:r>
            <a:endParaRPr lang="en-US" dirty="0"/>
          </a:p>
        </p:txBody>
      </p:sp>
      <p:sp>
        <p:nvSpPr>
          <p:cNvPr id="3" name="Subtitle 2"/>
          <p:cNvSpPr>
            <a:spLocks noGrp="1"/>
          </p:cNvSpPr>
          <p:nvPr>
            <p:ph type="subTitle" idx="1"/>
          </p:nvPr>
        </p:nvSpPr>
        <p:spPr>
          <a:xfrm>
            <a:off x="0" y="3840480"/>
            <a:ext cx="9144000" cy="1097280"/>
          </a:xfrm>
        </p:spPr>
        <p:txBody>
          <a:bodyPr/>
          <a:lstStyle>
            <a:lvl1pPr marL="0" indent="0" algn="ctr">
              <a:buNone/>
              <a:defRPr>
                <a:latin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Line 10"/>
          <p:cNvSpPr>
            <a:spLocks noChangeShapeType="1"/>
          </p:cNvSpPr>
          <p:nvPr userDrawn="1"/>
        </p:nvSpPr>
        <p:spPr bwMode="auto">
          <a:xfrm>
            <a:off x="182880" y="3474720"/>
            <a:ext cx="8778240" cy="0"/>
          </a:xfrm>
          <a:prstGeom prst="line">
            <a:avLst/>
          </a:prstGeom>
          <a:noFill/>
          <a:ln w="57150">
            <a:gradFill>
              <a:gsLst>
                <a:gs pos="0">
                  <a:srgbClr val="0099CC"/>
                </a:gs>
                <a:gs pos="100000">
                  <a:srgbClr val="669900"/>
                </a:gs>
              </a:gsLst>
              <a:lin ang="2700000" scaled="0"/>
            </a:gradFill>
            <a:round/>
            <a:headEnd/>
            <a:tailEnd/>
          </a:ln>
        </p:spPr>
        <p:txBody>
          <a:bodyPr wrap="none"/>
          <a:lstStyle/>
          <a:p>
            <a:endParaRPr lang="en-US" dirty="0"/>
          </a:p>
        </p:txBody>
      </p:sp>
      <p:pic>
        <p:nvPicPr>
          <p:cNvPr id="8" name="Picture 7" descr="Texas Commission on Environmental Quality banner">
            <a:extLst>
              <a:ext uri="{FF2B5EF4-FFF2-40B4-BE49-F238E27FC236}">
                <a16:creationId xmlns:a16="http://schemas.microsoft.com/office/drawing/2014/main" id="{2EEDE8DF-8A20-41C1-A433-BB8BDCBA1A1F}"/>
              </a:ext>
            </a:extLst>
          </p:cNvPr>
          <p:cNvPicPr>
            <a:picLocks noChangeAspect="1"/>
          </p:cNvPicPr>
          <p:nvPr userDrawn="1"/>
        </p:nvPicPr>
        <p:blipFill>
          <a:blip r:embed="rId2"/>
          <a:stretch>
            <a:fillRect/>
          </a:stretch>
        </p:blipFill>
        <p:spPr>
          <a:xfrm>
            <a:off x="5930942" y="2769"/>
            <a:ext cx="3221371" cy="274320"/>
          </a:xfrm>
          <a:prstGeom prst="rect">
            <a:avLst/>
          </a:prstGeom>
        </p:spPr>
      </p:pic>
      <p:sp>
        <p:nvSpPr>
          <p:cNvPr id="10" name="Text Placeholder 9">
            <a:extLst>
              <a:ext uri="{FF2B5EF4-FFF2-40B4-BE49-F238E27FC236}">
                <a16:creationId xmlns:a16="http://schemas.microsoft.com/office/drawing/2014/main" id="{1408815C-1C4C-4AA4-B38B-2EB27D74F6E2}"/>
              </a:ext>
            </a:extLst>
          </p:cNvPr>
          <p:cNvSpPr>
            <a:spLocks noGrp="1"/>
          </p:cNvSpPr>
          <p:nvPr>
            <p:ph type="body" sz="quarter" idx="10"/>
          </p:nvPr>
        </p:nvSpPr>
        <p:spPr>
          <a:xfrm>
            <a:off x="0" y="5120640"/>
            <a:ext cx="9144000" cy="1097280"/>
          </a:xfrm>
        </p:spPr>
        <p:txBody>
          <a:bodyPr lIns="91440"/>
          <a:lstStyle>
            <a:lvl1pPr marL="0" indent="0" algn="ctr">
              <a:buNone/>
              <a:defRPr sz="1800"/>
            </a:lvl1pPr>
          </a:lstStyle>
          <a:p>
            <a:pPr lvl="0"/>
            <a:r>
              <a:rPr lang="en-US"/>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182880"/>
            <a:ext cx="7863840" cy="914400"/>
          </a:xfrm>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a:xfrm>
            <a:off x="457200" y="1645920"/>
            <a:ext cx="8229600" cy="4572000"/>
          </a:xfrm>
        </p:spPr>
        <p:txBody>
          <a:bodyPr/>
          <a:lstStyle>
            <a:lvl1pPr>
              <a:spcAft>
                <a:spcPts val="300"/>
              </a:spcAft>
              <a:defRPr sz="2400" baseline="0">
                <a:latin typeface="+mn-lt"/>
              </a:defRPr>
            </a:lvl1pPr>
            <a:lvl2pPr>
              <a:buClr>
                <a:srgbClr val="669900"/>
              </a:buClr>
              <a:defRPr sz="2000" baseline="0">
                <a:latin typeface="+mn-lt"/>
              </a:defRPr>
            </a:lvl2pPr>
            <a:lvl3pPr>
              <a:buClr>
                <a:srgbClr val="669900"/>
              </a:buClr>
              <a:defRPr sz="2000" baseline="0">
                <a:latin typeface="+mn-lt"/>
              </a:defRPr>
            </a:lvl3pPr>
            <a:lvl4pPr>
              <a:buClr>
                <a:srgbClr val="669900"/>
              </a:buClr>
              <a:defRPr sz="1800" baseline="0">
                <a:latin typeface="+mn-lt"/>
                <a:ea typeface="Verdana" panose="020B0604030504040204" pitchFamily="34" charset="0"/>
              </a:defRPr>
            </a:lvl4pPr>
            <a:lvl5pPr>
              <a:buClr>
                <a:srgbClr val="669900"/>
              </a:buClr>
              <a:defRPr sz="1800" baseline="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Line 51"/>
          <p:cNvSpPr>
            <a:spLocks noChangeShapeType="1"/>
          </p:cNvSpPr>
          <p:nvPr userDrawn="1"/>
        </p:nvSpPr>
        <p:spPr bwMode="auto">
          <a:xfrm flipV="1">
            <a:off x="182880" y="1188720"/>
            <a:ext cx="8778240" cy="0"/>
          </a:xfrm>
          <a:prstGeom prst="line">
            <a:avLst/>
          </a:prstGeom>
          <a:noFill/>
          <a:ln w="57150">
            <a:solidFill>
              <a:srgbClr val="0099CC"/>
            </a:solidFill>
            <a:round/>
            <a:headEnd/>
            <a:tailEnd/>
          </a:ln>
          <a:effectLst/>
        </p:spPr>
        <p:txBody>
          <a:bodyPr wrap="none"/>
          <a:lstStyle/>
          <a:p>
            <a:pPr>
              <a:defRPr/>
            </a:pP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182880"/>
            <a:ext cx="7863840" cy="914400"/>
          </a:xfrm>
        </p:spPr>
        <p:txBody>
          <a:bodyPr/>
          <a:lstStyle>
            <a:lvl1pPr>
              <a:defRPr baseline="0"/>
            </a:lvl1pPr>
          </a:lstStyle>
          <a:p>
            <a:r>
              <a:rPr lang="en-US"/>
              <a:t>Click to edit Master title style</a:t>
            </a:r>
            <a:endParaRPr lang="en-US" dirty="0"/>
          </a:p>
        </p:txBody>
      </p:sp>
      <p:sp>
        <p:nvSpPr>
          <p:cNvPr id="3" name="Line 51"/>
          <p:cNvSpPr>
            <a:spLocks noChangeShapeType="1"/>
          </p:cNvSpPr>
          <p:nvPr userDrawn="1"/>
        </p:nvSpPr>
        <p:spPr bwMode="auto">
          <a:xfrm flipV="1">
            <a:off x="182880" y="1188720"/>
            <a:ext cx="8778240" cy="0"/>
          </a:xfrm>
          <a:prstGeom prst="line">
            <a:avLst/>
          </a:prstGeom>
          <a:noFill/>
          <a:ln w="57150">
            <a:solidFill>
              <a:srgbClr val="0099CC"/>
            </a:solidFill>
            <a:round/>
            <a:headEnd/>
            <a:tailEnd/>
          </a:ln>
          <a:effectLst/>
        </p:spPr>
        <p:txBody>
          <a:bodyPr wrap="none"/>
          <a:lstStyle/>
          <a:p>
            <a:pPr>
              <a:defRPr/>
            </a:pP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Comparison Layout">
    <p:spTree>
      <p:nvGrpSpPr>
        <p:cNvPr id="1" name=""/>
        <p:cNvGrpSpPr/>
        <p:nvPr/>
      </p:nvGrpSpPr>
      <p:grpSpPr>
        <a:xfrm>
          <a:off x="0" y="0"/>
          <a:ext cx="0" cy="0"/>
          <a:chOff x="0" y="0"/>
          <a:chExt cx="0" cy="0"/>
        </a:xfrm>
      </p:grpSpPr>
      <p:sp>
        <p:nvSpPr>
          <p:cNvPr id="2" name="Title 1"/>
          <p:cNvSpPr>
            <a:spLocks noGrp="1"/>
          </p:cNvSpPr>
          <p:nvPr>
            <p:ph type="title"/>
          </p:nvPr>
        </p:nvSpPr>
        <p:spPr>
          <a:xfrm>
            <a:off x="1097280" y="182880"/>
            <a:ext cx="7863840" cy="914400"/>
          </a:xfrm>
        </p:spPr>
        <p:txBody>
          <a:bodyPr/>
          <a:lstStyle>
            <a:lvl1pPr>
              <a:defRPr baseline="0"/>
            </a:lvl1pPr>
          </a:lstStyle>
          <a:p>
            <a:r>
              <a:rPr lang="en-US"/>
              <a:t>Click to edit Master title style</a:t>
            </a:r>
            <a:endParaRPr lang="en-US" dirty="0"/>
          </a:p>
        </p:txBody>
      </p:sp>
      <p:sp>
        <p:nvSpPr>
          <p:cNvPr id="3" name="Line 51"/>
          <p:cNvSpPr>
            <a:spLocks noChangeShapeType="1"/>
          </p:cNvSpPr>
          <p:nvPr userDrawn="1"/>
        </p:nvSpPr>
        <p:spPr bwMode="auto">
          <a:xfrm flipV="1">
            <a:off x="182880" y="1188720"/>
            <a:ext cx="8778240" cy="0"/>
          </a:xfrm>
          <a:prstGeom prst="line">
            <a:avLst/>
          </a:prstGeom>
          <a:noFill/>
          <a:ln w="57150">
            <a:solidFill>
              <a:srgbClr val="0099CC"/>
            </a:solidFill>
            <a:round/>
            <a:headEnd/>
            <a:tailEnd/>
          </a:ln>
          <a:effectLst/>
        </p:spPr>
        <p:txBody>
          <a:bodyPr wrap="none"/>
          <a:lstStyle/>
          <a:p>
            <a:pPr>
              <a:defRPr/>
            </a:pPr>
            <a:endParaRPr lang="en-US" dirty="0"/>
          </a:p>
        </p:txBody>
      </p:sp>
      <p:sp>
        <p:nvSpPr>
          <p:cNvPr id="12" name="Content Placeholder 11">
            <a:extLst>
              <a:ext uri="{FF2B5EF4-FFF2-40B4-BE49-F238E27FC236}">
                <a16:creationId xmlns:a16="http://schemas.microsoft.com/office/drawing/2014/main" id="{1D31DACD-6221-4A0E-86E8-A7564AB9D091}"/>
              </a:ext>
            </a:extLst>
          </p:cNvPr>
          <p:cNvSpPr>
            <a:spLocks noGrp="1"/>
          </p:cNvSpPr>
          <p:nvPr>
            <p:ph sz="quarter" idx="12"/>
          </p:nvPr>
        </p:nvSpPr>
        <p:spPr>
          <a:xfrm>
            <a:off x="182880" y="1280160"/>
            <a:ext cx="4297680" cy="5303520"/>
          </a:xfrm>
        </p:spPr>
        <p:txBody>
          <a:bodyPr/>
          <a:lstStyle>
            <a:lvl1pPr>
              <a:defRPr>
                <a:latin typeface="+mn-lt"/>
              </a:defRPr>
            </a:lvl1pPr>
            <a:lvl2pPr>
              <a:buClr>
                <a:srgbClr val="669900"/>
              </a:buClr>
              <a:defRPr>
                <a:latin typeface="+mn-lt"/>
              </a:defRPr>
            </a:lvl2pPr>
            <a:lvl3pPr>
              <a:buClr>
                <a:srgbClr val="669900"/>
              </a:buClr>
              <a:defRPr>
                <a:latin typeface="+mn-lt"/>
              </a:defRPr>
            </a:lvl3pPr>
            <a:lvl4pPr>
              <a:buClr>
                <a:srgbClr val="669900"/>
              </a:buClr>
              <a:defRPr sz="1800">
                <a:latin typeface="+mn-lt"/>
              </a:defRPr>
            </a:lvl4pPr>
            <a:lvl5pPr>
              <a:buClr>
                <a:srgbClr val="669900"/>
              </a:buCl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a:extLst>
              <a:ext uri="{FF2B5EF4-FFF2-40B4-BE49-F238E27FC236}">
                <a16:creationId xmlns:a16="http://schemas.microsoft.com/office/drawing/2014/main" id="{A637D9FB-1137-43B0-90E4-BE7C20B6A3B8}"/>
              </a:ext>
            </a:extLst>
          </p:cNvPr>
          <p:cNvSpPr>
            <a:spLocks noGrp="1"/>
          </p:cNvSpPr>
          <p:nvPr>
            <p:ph sz="quarter" idx="13"/>
          </p:nvPr>
        </p:nvSpPr>
        <p:spPr>
          <a:xfrm>
            <a:off x="4663440" y="1280160"/>
            <a:ext cx="4297680" cy="5303520"/>
          </a:xfrm>
        </p:spPr>
        <p:txBody>
          <a:bodyPr/>
          <a:lstStyle>
            <a:lvl1pPr>
              <a:defRPr>
                <a:latin typeface="+mn-lt"/>
              </a:defRPr>
            </a:lvl1pPr>
            <a:lvl2pPr>
              <a:buClr>
                <a:srgbClr val="669900"/>
              </a:buClr>
              <a:defRPr>
                <a:latin typeface="+mn-lt"/>
              </a:defRPr>
            </a:lvl2pPr>
            <a:lvl3pPr>
              <a:buClr>
                <a:srgbClr val="669900"/>
              </a:buClr>
              <a:defRPr>
                <a:latin typeface="+mn-lt"/>
              </a:defRPr>
            </a:lvl3pPr>
            <a:lvl4pPr>
              <a:buClr>
                <a:srgbClr val="669900"/>
              </a:buClr>
              <a:defRPr sz="1800">
                <a:latin typeface="+mn-lt"/>
              </a:defRPr>
            </a:lvl4pPr>
            <a:lvl5pPr>
              <a:buClr>
                <a:srgbClr val="669900"/>
              </a:buCl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64693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38755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286000"/>
            <a:ext cx="9144000" cy="914400"/>
          </a:xfrm>
        </p:spPr>
        <p:txBody>
          <a:bodyPr anchor="b" anchorCtr="0"/>
          <a:lstStyle>
            <a:lvl1pPr>
              <a:defRPr/>
            </a:lvl1pPr>
          </a:lstStyle>
          <a:p>
            <a:r>
              <a:rPr lang="en-US" dirty="0"/>
              <a:t>Click to edit Master closing style</a:t>
            </a:r>
          </a:p>
        </p:txBody>
      </p:sp>
      <p:sp>
        <p:nvSpPr>
          <p:cNvPr id="4" name="Line 10"/>
          <p:cNvSpPr>
            <a:spLocks noChangeShapeType="1"/>
          </p:cNvSpPr>
          <p:nvPr userDrawn="1"/>
        </p:nvSpPr>
        <p:spPr bwMode="auto">
          <a:xfrm>
            <a:off x="182880" y="3474720"/>
            <a:ext cx="8778240" cy="0"/>
          </a:xfrm>
          <a:prstGeom prst="line">
            <a:avLst/>
          </a:prstGeom>
          <a:noFill/>
          <a:ln w="57150">
            <a:gradFill>
              <a:gsLst>
                <a:gs pos="0">
                  <a:srgbClr val="0099CC"/>
                </a:gs>
                <a:gs pos="100000">
                  <a:srgbClr val="669900"/>
                </a:gs>
              </a:gsLst>
              <a:lin ang="2700000" scaled="0"/>
            </a:gradFill>
            <a:round/>
            <a:headEnd/>
            <a:tailEnd/>
          </a:ln>
        </p:spPr>
        <p:txBody>
          <a:bodyPr wrap="none"/>
          <a:lstStyle/>
          <a:p>
            <a:endParaRPr lang="en-US" dirty="0"/>
          </a:p>
        </p:txBody>
      </p:sp>
      <p:pic>
        <p:nvPicPr>
          <p:cNvPr id="8" name="Picture 7" descr="Texas Commission on Environmental Quality banner">
            <a:extLst>
              <a:ext uri="{FF2B5EF4-FFF2-40B4-BE49-F238E27FC236}">
                <a16:creationId xmlns:a16="http://schemas.microsoft.com/office/drawing/2014/main" id="{2EEDE8DF-8A20-41C1-A433-BB8BDCBA1A1F}"/>
              </a:ext>
            </a:extLst>
          </p:cNvPr>
          <p:cNvPicPr>
            <a:picLocks noChangeAspect="1"/>
          </p:cNvPicPr>
          <p:nvPr userDrawn="1"/>
        </p:nvPicPr>
        <p:blipFill>
          <a:blip r:embed="rId2"/>
          <a:stretch>
            <a:fillRect/>
          </a:stretch>
        </p:blipFill>
        <p:spPr>
          <a:xfrm>
            <a:off x="5930942" y="2769"/>
            <a:ext cx="3221371" cy="274320"/>
          </a:xfrm>
          <a:prstGeom prst="rect">
            <a:avLst/>
          </a:prstGeom>
        </p:spPr>
      </p:pic>
      <p:sp>
        <p:nvSpPr>
          <p:cNvPr id="6" name="Text Placeholder 5">
            <a:extLst>
              <a:ext uri="{FF2B5EF4-FFF2-40B4-BE49-F238E27FC236}">
                <a16:creationId xmlns:a16="http://schemas.microsoft.com/office/drawing/2014/main" id="{B056DCB7-A82B-44BB-96AD-ABFDCC21631E}"/>
              </a:ext>
            </a:extLst>
          </p:cNvPr>
          <p:cNvSpPr>
            <a:spLocks noGrp="1"/>
          </p:cNvSpPr>
          <p:nvPr>
            <p:ph type="body" sz="quarter" idx="10" hasCustomPrompt="1"/>
          </p:nvPr>
        </p:nvSpPr>
        <p:spPr>
          <a:xfrm>
            <a:off x="0" y="3749040"/>
            <a:ext cx="9144000" cy="914400"/>
          </a:xfrm>
        </p:spPr>
        <p:txBody>
          <a:bodyPr anchor="t" anchorCtr="0"/>
          <a:lstStyle>
            <a:lvl1pPr marL="0" indent="0" algn="ctr">
              <a:buNone/>
              <a:defRPr sz="2800" b="1">
                <a:latin typeface="+mj-lt"/>
              </a:defRPr>
            </a:lvl1pPr>
            <a:lvl2pPr marL="457200" indent="0">
              <a:buNone/>
              <a:defRPr/>
            </a:lvl2pPr>
          </a:lstStyle>
          <a:p>
            <a:pPr lvl="0"/>
            <a:r>
              <a:rPr lang="en-US" dirty="0"/>
              <a:t>Click to edit Master closing style</a:t>
            </a:r>
          </a:p>
        </p:txBody>
      </p:sp>
    </p:spTree>
    <p:extLst>
      <p:ext uri="{BB962C8B-B14F-4D97-AF65-F5344CB8AC3E}">
        <p14:creationId xmlns:p14="http://schemas.microsoft.com/office/powerpoint/2010/main" val="201709503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097280" y="182880"/>
            <a:ext cx="77724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endParaRPr lang="en-US" dirty="0"/>
          </a:p>
        </p:txBody>
      </p:sp>
      <p:sp>
        <p:nvSpPr>
          <p:cNvPr id="1027" name="Rectangle 8"/>
          <p:cNvSpPr>
            <a:spLocks noGrp="1" noChangeArrowheads="1"/>
          </p:cNvSpPr>
          <p:nvPr>
            <p:ph type="body" idx="1"/>
          </p:nvPr>
        </p:nvSpPr>
        <p:spPr bwMode="auto">
          <a:xfrm>
            <a:off x="457200" y="1645920"/>
            <a:ext cx="82296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descr="Texas Commission on Environmental Quality logo">
            <a:extLst>
              <a:ext uri="{FF2B5EF4-FFF2-40B4-BE49-F238E27FC236}">
                <a16:creationId xmlns:a16="http://schemas.microsoft.com/office/drawing/2014/main" id="{C5EEA792-ED20-49EF-A517-56D23AEB7CDB}"/>
              </a:ext>
            </a:extLst>
          </p:cNvPr>
          <p:cNvPicPr>
            <a:picLocks noChangeAspect="1"/>
          </p:cNvPicPr>
          <p:nvPr userDrawn="1"/>
        </p:nvPicPr>
        <p:blipFill>
          <a:blip r:embed="rId9"/>
          <a:stretch>
            <a:fillRect/>
          </a:stretch>
        </p:blipFill>
        <p:spPr>
          <a:xfrm>
            <a:off x="182880" y="182880"/>
            <a:ext cx="914400" cy="91440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95" r:id="rId4"/>
    <p:sldLayoutId id="2147483669" r:id="rId5"/>
    <p:sldLayoutId id="2147483694" r:id="rId6"/>
    <p:sldLayoutId id="2147483696" r:id="rId7"/>
  </p:sldLayoutIdLst>
  <p:transition/>
  <p:txStyles>
    <p:titleStyle>
      <a:lvl1pPr algn="ctr" rtl="0" eaLnBrk="1" fontAlgn="base" hangingPunct="1">
        <a:spcBef>
          <a:spcPct val="0"/>
        </a:spcBef>
        <a:spcAft>
          <a:spcPct val="0"/>
        </a:spcAft>
        <a:defRPr sz="2800" b="1">
          <a:solidFill>
            <a:schemeClr val="tx1"/>
          </a:solidFill>
          <a:latin typeface="+mj-lt"/>
          <a:ea typeface="+mj-ea"/>
          <a:cs typeface="+mj-cs"/>
        </a:defRPr>
      </a:lvl1pPr>
      <a:lvl2pPr algn="ctr" rtl="0" eaLnBrk="1" fontAlgn="base" hangingPunct="1">
        <a:spcBef>
          <a:spcPct val="0"/>
        </a:spcBef>
        <a:spcAft>
          <a:spcPct val="0"/>
        </a:spcAft>
        <a:defRPr sz="2800">
          <a:solidFill>
            <a:schemeClr val="tx1"/>
          </a:solidFill>
          <a:latin typeface="Arial Black" pitchFamily="34" charset="0"/>
        </a:defRPr>
      </a:lvl2pPr>
      <a:lvl3pPr algn="ctr" rtl="0" eaLnBrk="1" fontAlgn="base" hangingPunct="1">
        <a:spcBef>
          <a:spcPct val="0"/>
        </a:spcBef>
        <a:spcAft>
          <a:spcPct val="0"/>
        </a:spcAft>
        <a:defRPr sz="2800">
          <a:solidFill>
            <a:schemeClr val="tx1"/>
          </a:solidFill>
          <a:latin typeface="Arial Black" pitchFamily="34" charset="0"/>
        </a:defRPr>
      </a:lvl3pPr>
      <a:lvl4pPr algn="ctr" rtl="0" eaLnBrk="1" fontAlgn="base" hangingPunct="1">
        <a:spcBef>
          <a:spcPct val="0"/>
        </a:spcBef>
        <a:spcAft>
          <a:spcPct val="0"/>
        </a:spcAft>
        <a:defRPr sz="2800">
          <a:solidFill>
            <a:schemeClr val="tx1"/>
          </a:solidFill>
          <a:latin typeface="Arial Black" pitchFamily="34" charset="0"/>
        </a:defRPr>
      </a:lvl4pPr>
      <a:lvl5pPr algn="ctr" rtl="0" eaLnBrk="1" fontAlgn="base" hangingPunct="1">
        <a:spcBef>
          <a:spcPct val="0"/>
        </a:spcBef>
        <a:spcAft>
          <a:spcPct val="0"/>
        </a:spcAft>
        <a:defRPr sz="2800">
          <a:solidFill>
            <a:schemeClr val="tx1"/>
          </a:solidFill>
          <a:latin typeface="Arial Black" pitchFamily="34" charset="0"/>
        </a:defRPr>
      </a:lvl5pPr>
      <a:lvl6pPr marL="457200" algn="ctr" rtl="0" eaLnBrk="1" fontAlgn="base" hangingPunct="1">
        <a:spcBef>
          <a:spcPct val="0"/>
        </a:spcBef>
        <a:spcAft>
          <a:spcPct val="0"/>
        </a:spcAft>
        <a:defRPr sz="2800">
          <a:solidFill>
            <a:schemeClr val="tx1"/>
          </a:solidFill>
          <a:latin typeface="Arial Black" pitchFamily="34" charset="0"/>
        </a:defRPr>
      </a:lvl6pPr>
      <a:lvl7pPr marL="914400" algn="ctr" rtl="0" eaLnBrk="1" fontAlgn="base" hangingPunct="1">
        <a:spcBef>
          <a:spcPct val="0"/>
        </a:spcBef>
        <a:spcAft>
          <a:spcPct val="0"/>
        </a:spcAft>
        <a:defRPr sz="2800">
          <a:solidFill>
            <a:schemeClr val="tx1"/>
          </a:solidFill>
          <a:latin typeface="Arial Black" pitchFamily="34" charset="0"/>
        </a:defRPr>
      </a:lvl7pPr>
      <a:lvl8pPr marL="1371600" algn="ctr" rtl="0" eaLnBrk="1" fontAlgn="base" hangingPunct="1">
        <a:spcBef>
          <a:spcPct val="0"/>
        </a:spcBef>
        <a:spcAft>
          <a:spcPct val="0"/>
        </a:spcAft>
        <a:defRPr sz="2800">
          <a:solidFill>
            <a:schemeClr val="tx1"/>
          </a:solidFill>
          <a:latin typeface="Arial Black" pitchFamily="34" charset="0"/>
        </a:defRPr>
      </a:lvl8pPr>
      <a:lvl9pPr marL="1828800" algn="ctr" rtl="0" eaLnBrk="1" fontAlgn="base" hangingPunct="1">
        <a:spcBef>
          <a:spcPct val="0"/>
        </a:spcBef>
        <a:spcAft>
          <a:spcPct val="0"/>
        </a:spcAft>
        <a:defRPr sz="2800">
          <a:solidFill>
            <a:schemeClr val="tx1"/>
          </a:solidFill>
          <a:latin typeface="Arial Black" pitchFamily="34" charset="0"/>
        </a:defRPr>
      </a:lvl9pPr>
    </p:titleStyle>
    <p:bodyStyle>
      <a:lvl1pPr marL="342900" indent="-342900" algn="l" rtl="0" eaLnBrk="1" fontAlgn="base" hangingPunct="1">
        <a:spcBef>
          <a:spcPct val="20000"/>
        </a:spcBef>
        <a:spcAft>
          <a:spcPct val="0"/>
        </a:spcAft>
        <a:buClr>
          <a:srgbClr val="669900"/>
        </a:buClr>
        <a:buSzPct val="95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669900"/>
        </a:buClr>
        <a:buSzPct val="100000"/>
        <a:buChar char="–"/>
        <a:defRPr sz="2000">
          <a:solidFill>
            <a:schemeClr val="tx1"/>
          </a:solidFill>
          <a:latin typeface="+mn-lt"/>
        </a:defRPr>
      </a:lvl2pPr>
      <a:lvl3pPr marL="1143000" indent="-228600" algn="l" rtl="0" eaLnBrk="1" fontAlgn="base" hangingPunct="1">
        <a:spcBef>
          <a:spcPct val="20000"/>
        </a:spcBef>
        <a:spcAft>
          <a:spcPct val="0"/>
        </a:spcAft>
        <a:buClr>
          <a:srgbClr val="669900"/>
        </a:buClr>
        <a:buSzPct val="55000"/>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lr>
          <a:srgbClr val="669900"/>
        </a:buClr>
        <a:buSzPct val="65000"/>
        <a:buChar char="•"/>
        <a:defRPr sz="1600">
          <a:solidFill>
            <a:schemeClr val="tx1"/>
          </a:solidFill>
          <a:latin typeface="+mn-lt"/>
        </a:defRPr>
      </a:lvl4pPr>
      <a:lvl5pPr marL="2057400" indent="-228600" algn="l" rtl="0" eaLnBrk="1" fontAlgn="base" hangingPunct="1">
        <a:spcBef>
          <a:spcPct val="20000"/>
        </a:spcBef>
        <a:spcAft>
          <a:spcPct val="0"/>
        </a:spcAft>
        <a:buClr>
          <a:srgbClr val="669900"/>
        </a:buClr>
        <a:buSzPct val="65000"/>
        <a:buChar char="•"/>
        <a:defRPr sz="1600">
          <a:solidFill>
            <a:schemeClr val="tx1"/>
          </a:solidFill>
          <a:latin typeface="+mn-lt"/>
        </a:defRPr>
      </a:lvl5pPr>
      <a:lvl6pPr marL="2514600" indent="-228600" algn="l" rtl="0" eaLnBrk="1" fontAlgn="base" hangingPunct="1">
        <a:spcBef>
          <a:spcPct val="20000"/>
        </a:spcBef>
        <a:spcAft>
          <a:spcPct val="0"/>
        </a:spcAft>
        <a:buClr>
          <a:srgbClr val="669900"/>
        </a:buClr>
        <a:buSzPct val="65000"/>
        <a:buChar char="•"/>
        <a:defRPr sz="1600">
          <a:solidFill>
            <a:schemeClr val="tx1"/>
          </a:solidFill>
          <a:latin typeface="+mn-lt"/>
        </a:defRPr>
      </a:lvl6pPr>
      <a:lvl7pPr marL="2971800" indent="-228600" algn="l" rtl="0" eaLnBrk="1" fontAlgn="base" hangingPunct="1">
        <a:spcBef>
          <a:spcPct val="20000"/>
        </a:spcBef>
        <a:spcAft>
          <a:spcPct val="0"/>
        </a:spcAft>
        <a:buClr>
          <a:srgbClr val="669900"/>
        </a:buClr>
        <a:buSzPct val="65000"/>
        <a:buChar char="•"/>
        <a:defRPr sz="1600">
          <a:solidFill>
            <a:schemeClr val="tx1"/>
          </a:solidFill>
          <a:latin typeface="+mn-lt"/>
        </a:defRPr>
      </a:lvl7pPr>
      <a:lvl8pPr marL="3429000" indent="-228600" algn="l" rtl="0" eaLnBrk="1" fontAlgn="base" hangingPunct="1">
        <a:spcBef>
          <a:spcPct val="20000"/>
        </a:spcBef>
        <a:spcAft>
          <a:spcPct val="0"/>
        </a:spcAft>
        <a:buClr>
          <a:srgbClr val="01654B"/>
        </a:buClr>
        <a:buSzPct val="100000"/>
        <a:buChar char="•"/>
        <a:defRPr sz="1600">
          <a:solidFill>
            <a:schemeClr val="tx1"/>
          </a:solidFill>
          <a:latin typeface="Times New Roman" pitchFamily="18" charset="0"/>
        </a:defRPr>
      </a:lvl8pPr>
      <a:lvl9pPr marL="3886200" indent="-228600" algn="l" rtl="0" eaLnBrk="1" fontAlgn="base" hangingPunct="1">
        <a:spcBef>
          <a:spcPct val="20000"/>
        </a:spcBef>
        <a:spcAft>
          <a:spcPct val="0"/>
        </a:spcAft>
        <a:buClr>
          <a:srgbClr val="01654B"/>
        </a:buClr>
        <a:buSzPct val="100000"/>
        <a:buChar char="•"/>
        <a:defRPr sz="16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84A4-5027-4B7B-AA1E-0749C2483104}"/>
              </a:ext>
            </a:extLst>
          </p:cNvPr>
          <p:cNvSpPr>
            <a:spLocks noGrp="1"/>
          </p:cNvSpPr>
          <p:nvPr>
            <p:ph type="ctrTitle"/>
          </p:nvPr>
        </p:nvSpPr>
        <p:spPr/>
        <p:txBody>
          <a:bodyPr/>
          <a:lstStyle/>
          <a:p>
            <a:r>
              <a:rPr lang="en-US" dirty="0"/>
              <a:t>Overview of EPA’s Draft Ambient Water Quality Criteria Recommendations for </a:t>
            </a:r>
            <a:br>
              <a:rPr lang="en-US" dirty="0"/>
            </a:br>
            <a:r>
              <a:rPr lang="en-US" dirty="0"/>
              <a:t>Lakes and Reservoirs</a:t>
            </a:r>
          </a:p>
        </p:txBody>
      </p:sp>
      <p:sp>
        <p:nvSpPr>
          <p:cNvPr id="3" name="Subtitle 2">
            <a:extLst>
              <a:ext uri="{FF2B5EF4-FFF2-40B4-BE49-F238E27FC236}">
                <a16:creationId xmlns:a16="http://schemas.microsoft.com/office/drawing/2014/main" id="{0085907C-0AD1-41A7-B569-883DE427AA1D}"/>
              </a:ext>
            </a:extLst>
          </p:cNvPr>
          <p:cNvSpPr>
            <a:spLocks noGrp="1"/>
          </p:cNvSpPr>
          <p:nvPr>
            <p:ph type="subTitle" idx="1"/>
          </p:nvPr>
        </p:nvSpPr>
        <p:spPr/>
        <p:txBody>
          <a:bodyPr/>
          <a:lstStyle/>
          <a:p>
            <a:r>
              <a:rPr lang="en-US" dirty="0"/>
              <a:t>Jill Csekitz</a:t>
            </a:r>
          </a:p>
          <a:p>
            <a:r>
              <a:rPr lang="en-US" dirty="0"/>
              <a:t>Technical Specialist, Water Quality Planning Division</a:t>
            </a:r>
          </a:p>
        </p:txBody>
      </p:sp>
      <p:sp>
        <p:nvSpPr>
          <p:cNvPr id="4" name="Text Placeholder 3">
            <a:extLst>
              <a:ext uri="{FF2B5EF4-FFF2-40B4-BE49-F238E27FC236}">
                <a16:creationId xmlns:a16="http://schemas.microsoft.com/office/drawing/2014/main" id="{891748F0-F207-4199-BF62-06A2104F698A}"/>
              </a:ext>
            </a:extLst>
          </p:cNvPr>
          <p:cNvSpPr>
            <a:spLocks noGrp="1"/>
          </p:cNvSpPr>
          <p:nvPr>
            <p:ph type="body" sz="quarter" idx="10"/>
          </p:nvPr>
        </p:nvSpPr>
        <p:spPr/>
        <p:txBody>
          <a:bodyPr/>
          <a:lstStyle/>
          <a:p>
            <a:r>
              <a:rPr lang="en-US" dirty="0"/>
              <a:t>TCEQ Nutrient Criteria Development Advisory Work Group</a:t>
            </a:r>
          </a:p>
          <a:p>
            <a:r>
              <a:rPr lang="en-US" dirty="0"/>
              <a:t>August 05, 2020</a:t>
            </a:r>
          </a:p>
        </p:txBody>
      </p:sp>
    </p:spTree>
    <p:extLst>
      <p:ext uri="{BB962C8B-B14F-4D97-AF65-F5344CB8AC3E}">
        <p14:creationId xmlns:p14="http://schemas.microsoft.com/office/powerpoint/2010/main" val="22515791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A598-CB98-4C8E-A568-09A93D68466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C167EDA-D3CB-4B45-9A3C-DF4BFACB16E7}"/>
              </a:ext>
            </a:extLst>
          </p:cNvPr>
          <p:cNvSpPr>
            <a:spLocks noGrp="1"/>
          </p:cNvSpPr>
          <p:nvPr>
            <p:ph idx="1"/>
          </p:nvPr>
        </p:nvSpPr>
        <p:spPr/>
        <p:txBody>
          <a:bodyPr/>
          <a:lstStyle/>
          <a:p>
            <a:r>
              <a:rPr lang="en-US"/>
              <a:t>Any thoughts or feedback for discussion?</a:t>
            </a:r>
          </a:p>
          <a:p>
            <a:r>
              <a:rPr lang="en-US">
                <a:ea typeface="+mn-lt"/>
                <a:cs typeface="+mn-lt"/>
              </a:rPr>
              <a:t>TCEQ will continue to coordinate with groups such as Association of Clean Water Administrators, and EPA</a:t>
            </a:r>
            <a:endParaRPr lang="en-US" dirty="0"/>
          </a:p>
          <a:p>
            <a:r>
              <a:rPr lang="en-US" dirty="0"/>
              <a:t>Comment period ends August 20, 2020 </a:t>
            </a:r>
          </a:p>
        </p:txBody>
      </p:sp>
    </p:spTree>
    <p:extLst>
      <p:ext uri="{BB962C8B-B14F-4D97-AF65-F5344CB8AC3E}">
        <p14:creationId xmlns:p14="http://schemas.microsoft.com/office/powerpoint/2010/main" val="28989319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1AE1B-6683-4584-9CBD-6D5C9496AA74}"/>
              </a:ext>
            </a:extLst>
          </p:cNvPr>
          <p:cNvSpPr>
            <a:spLocks noGrp="1"/>
          </p:cNvSpPr>
          <p:nvPr>
            <p:ph type="ctrTitle"/>
          </p:nvPr>
        </p:nvSpPr>
        <p:spPr/>
        <p:txBody>
          <a:bodyPr/>
          <a:lstStyle/>
          <a:p>
            <a:br>
              <a:rPr lang="en-US" dirty="0"/>
            </a:br>
            <a:br>
              <a:rPr lang="en-US" dirty="0"/>
            </a:br>
            <a:r>
              <a:rPr lang="en-US" dirty="0"/>
              <a:t>Jill.Csekitz@tceq.texas.gov</a:t>
            </a:r>
          </a:p>
        </p:txBody>
      </p:sp>
      <p:sp>
        <p:nvSpPr>
          <p:cNvPr id="3" name="Text Placeholder 2">
            <a:extLst>
              <a:ext uri="{FF2B5EF4-FFF2-40B4-BE49-F238E27FC236}">
                <a16:creationId xmlns:a16="http://schemas.microsoft.com/office/drawing/2014/main" id="{0C369261-F2FB-43C3-AEDD-B711E8AAF8BF}"/>
              </a:ext>
            </a:extLst>
          </p:cNvPr>
          <p:cNvSpPr>
            <a:spLocks noGrp="1"/>
          </p:cNvSpPr>
          <p:nvPr>
            <p:ph type="body" sz="quarter" idx="10"/>
          </p:nvPr>
        </p:nvSpPr>
        <p:spPr/>
        <p:txBody>
          <a:bodyPr/>
          <a:lstStyle/>
          <a:p>
            <a:r>
              <a:rPr lang="en-US" dirty="0"/>
              <a:t>512.239.3136</a:t>
            </a:r>
          </a:p>
        </p:txBody>
      </p:sp>
    </p:spTree>
    <p:extLst>
      <p:ext uri="{BB962C8B-B14F-4D97-AF65-F5344CB8AC3E}">
        <p14:creationId xmlns:p14="http://schemas.microsoft.com/office/powerpoint/2010/main" val="39040594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The Basics</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p:txBody>
          <a:bodyPr/>
          <a:lstStyle/>
          <a:p>
            <a:r>
              <a:rPr lang="en-US" dirty="0"/>
              <a:t>Published in the May 22, 2020 edition of the </a:t>
            </a:r>
            <a:r>
              <a:rPr lang="en-US" i="1" dirty="0"/>
              <a:t>Federal Register</a:t>
            </a:r>
          </a:p>
          <a:p>
            <a:r>
              <a:rPr lang="en-US" dirty="0"/>
              <a:t>Public comment period extended from July 21, 2020 to August 20, 2020</a:t>
            </a:r>
          </a:p>
          <a:p>
            <a:r>
              <a:rPr lang="en-US" dirty="0"/>
              <a:t>Model-based, using “R” statistical software, application sliders on web.</a:t>
            </a:r>
          </a:p>
          <a:p>
            <a:r>
              <a:rPr lang="en-US" dirty="0"/>
              <a:t>Parameters</a:t>
            </a:r>
          </a:p>
          <a:p>
            <a:pPr lvl="1"/>
            <a:r>
              <a:rPr lang="en-US" dirty="0"/>
              <a:t>Chlorophyll </a:t>
            </a:r>
            <a:r>
              <a:rPr lang="en-US" i="1" dirty="0"/>
              <a:t>a </a:t>
            </a:r>
            <a:r>
              <a:rPr lang="en-US" dirty="0"/>
              <a:t>(</a:t>
            </a:r>
            <a:r>
              <a:rPr lang="en-US" dirty="0" err="1"/>
              <a:t>Chla</a:t>
            </a:r>
            <a:r>
              <a:rPr lang="en-US" dirty="0"/>
              <a:t>)</a:t>
            </a:r>
          </a:p>
          <a:p>
            <a:pPr lvl="1"/>
            <a:r>
              <a:rPr lang="en-US" dirty="0"/>
              <a:t>Total phosphorus (TP)</a:t>
            </a:r>
          </a:p>
          <a:p>
            <a:pPr lvl="1"/>
            <a:r>
              <a:rPr lang="en-US" dirty="0"/>
              <a:t>Total nitrogen (TN)</a:t>
            </a:r>
          </a:p>
          <a:p>
            <a:pPr lvl="1"/>
            <a:endParaRPr lang="en-US" dirty="0"/>
          </a:p>
        </p:txBody>
      </p:sp>
    </p:spTree>
    <p:extLst>
      <p:ext uri="{BB962C8B-B14F-4D97-AF65-F5344CB8AC3E}">
        <p14:creationId xmlns:p14="http://schemas.microsoft.com/office/powerpoint/2010/main" val="24792203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Criteria Recommendations I</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a:xfrm>
            <a:off x="457200" y="1600200"/>
            <a:ext cx="8229600" cy="4572000"/>
          </a:xfrm>
        </p:spPr>
        <p:txBody>
          <a:bodyPr/>
          <a:lstStyle/>
          <a:p>
            <a:r>
              <a:rPr lang="en-US" dirty="0"/>
              <a:t>Section 304(a) of the federal Clean Water Act</a:t>
            </a:r>
          </a:p>
          <a:p>
            <a:pPr lvl="1"/>
            <a:r>
              <a:rPr lang="en-US" dirty="0"/>
              <a:t>Revise ambient water quality criteria from time to time to reflect the latest scientific knowledge</a:t>
            </a:r>
          </a:p>
          <a:p>
            <a:r>
              <a:rPr lang="en-US" dirty="0"/>
              <a:t>Non-binding</a:t>
            </a:r>
          </a:p>
          <a:p>
            <a:r>
              <a:rPr lang="en-US" dirty="0"/>
              <a:t>40 Code of Federal Regulations (CFR) Part 131.11, Criteria</a:t>
            </a:r>
          </a:p>
          <a:p>
            <a:pPr lvl="1"/>
            <a:r>
              <a:rPr lang="en-US" dirty="0"/>
              <a:t>Numerical values may be based on:</a:t>
            </a:r>
          </a:p>
          <a:p>
            <a:pPr lvl="2"/>
            <a:r>
              <a:rPr lang="en-US" dirty="0"/>
              <a:t>304(a) guidance</a:t>
            </a:r>
          </a:p>
          <a:p>
            <a:pPr lvl="2"/>
            <a:r>
              <a:rPr lang="en-US" dirty="0"/>
              <a:t>304(a) guidance modified to reflect site-specific conditions</a:t>
            </a:r>
          </a:p>
          <a:p>
            <a:pPr lvl="2"/>
            <a:r>
              <a:rPr lang="en-US" dirty="0"/>
              <a:t>Other scientifically defensible methods</a:t>
            </a:r>
          </a:p>
          <a:p>
            <a:pPr lvl="1"/>
            <a:r>
              <a:rPr lang="en-US" dirty="0"/>
              <a:t>For waters with multiple use designations, criteria shall support the most sensitive use</a:t>
            </a:r>
          </a:p>
          <a:p>
            <a:pPr lvl="1"/>
            <a:endParaRPr lang="en-US" dirty="0"/>
          </a:p>
          <a:p>
            <a:pPr lvl="2"/>
            <a:endParaRPr lang="en-US" dirty="0"/>
          </a:p>
        </p:txBody>
      </p:sp>
    </p:spTree>
    <p:extLst>
      <p:ext uri="{BB962C8B-B14F-4D97-AF65-F5344CB8AC3E}">
        <p14:creationId xmlns:p14="http://schemas.microsoft.com/office/powerpoint/2010/main" val="42555050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Criteria Recommendations II</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p:txBody>
          <a:bodyPr/>
          <a:lstStyle/>
          <a:p>
            <a:r>
              <a:rPr lang="en-US" dirty="0"/>
              <a:t>40 CFR Part 131.20, State Review and Revision of Water Quality Standards</a:t>
            </a:r>
          </a:p>
          <a:p>
            <a:pPr lvl="1"/>
            <a:r>
              <a:rPr lang="en-US" dirty="0"/>
              <a:t>If a State does not adopt new or revised criteria for parameters for which EPA has published new or updated CWA 304(a) criteria recommendations, </a:t>
            </a:r>
          </a:p>
          <a:p>
            <a:pPr lvl="1"/>
            <a:r>
              <a:rPr lang="en-US" dirty="0"/>
              <a:t>Then the State shall provide an explanation when it submits the results of its triennial review to the Regional Administrator.</a:t>
            </a:r>
          </a:p>
          <a:p>
            <a:endParaRPr lang="en-US" dirty="0"/>
          </a:p>
        </p:txBody>
      </p:sp>
    </p:spTree>
    <p:extLst>
      <p:ext uri="{BB962C8B-B14F-4D97-AF65-F5344CB8AC3E}">
        <p14:creationId xmlns:p14="http://schemas.microsoft.com/office/powerpoint/2010/main" val="32569190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1D890-7820-4B98-991D-FDFE90D9AC02}"/>
              </a:ext>
            </a:extLst>
          </p:cNvPr>
          <p:cNvSpPr>
            <a:spLocks noGrp="1"/>
          </p:cNvSpPr>
          <p:nvPr>
            <p:ph type="title"/>
          </p:nvPr>
        </p:nvSpPr>
        <p:spPr>
          <a:xfrm>
            <a:off x="1097280" y="182880"/>
            <a:ext cx="7863840" cy="914400"/>
          </a:xfrm>
        </p:spPr>
        <p:txBody>
          <a:bodyPr wrap="square" anchor="ctr">
            <a:normAutofit/>
          </a:bodyPr>
          <a:lstStyle/>
          <a:p>
            <a:pPr>
              <a:lnSpc>
                <a:spcPct val="90000"/>
              </a:lnSpc>
            </a:pPr>
            <a:r>
              <a:rPr lang="en-US" dirty="0"/>
              <a:t>Previous Criteria Recommendations for Nutrients in Reservoirs and Lakes</a:t>
            </a:r>
            <a:endParaRPr lang="en-US"/>
          </a:p>
        </p:txBody>
      </p:sp>
      <p:pic>
        <p:nvPicPr>
          <p:cNvPr id="3" name="Picture 2" descr="Picture of EPA's Aggregate Level III Ecoregions for National Nutrient Strategy.  The picture shows the 14 aggregated ecoregions distributed spatially across the United States.">
            <a:extLst>
              <a:ext uri="{FF2B5EF4-FFF2-40B4-BE49-F238E27FC236}">
                <a16:creationId xmlns:a16="http://schemas.microsoft.com/office/drawing/2014/main" id="{C1C6686A-573E-460E-9E12-067ECFBBACB0}"/>
              </a:ext>
            </a:extLst>
          </p:cNvPr>
          <p:cNvPicPr>
            <a:picLocks noChangeAspect="1"/>
          </p:cNvPicPr>
          <p:nvPr/>
        </p:nvPicPr>
        <p:blipFill>
          <a:blip r:embed="rId3"/>
          <a:stretch>
            <a:fillRect/>
          </a:stretch>
        </p:blipFill>
        <p:spPr>
          <a:xfrm>
            <a:off x="182880" y="1746962"/>
            <a:ext cx="4846320" cy="3925518"/>
          </a:xfrm>
          <a:prstGeom prst="rect">
            <a:avLst/>
          </a:prstGeom>
          <a:noFill/>
        </p:spPr>
      </p:pic>
      <p:grpSp>
        <p:nvGrpSpPr>
          <p:cNvPr id="6" name="Group 5" descr="Title of picture:  EPA's Aggregations of Level III Ecoregions for the National Nutrient Strategy.">
            <a:extLst>
              <a:ext uri="{FF2B5EF4-FFF2-40B4-BE49-F238E27FC236}">
                <a16:creationId xmlns:a16="http://schemas.microsoft.com/office/drawing/2014/main" id="{FD7B9BC8-65C4-488C-9E57-D8D4E3E7F2AF}"/>
              </a:ext>
            </a:extLst>
          </p:cNvPr>
          <p:cNvGrpSpPr/>
          <p:nvPr/>
        </p:nvGrpSpPr>
        <p:grpSpPr>
          <a:xfrm>
            <a:off x="182880" y="1302603"/>
            <a:ext cx="4179670" cy="830997"/>
            <a:chOff x="182880" y="1302603"/>
            <a:chExt cx="4179670" cy="830997"/>
          </a:xfrm>
        </p:grpSpPr>
        <p:sp>
          <p:nvSpPr>
            <p:cNvPr id="4" name="Rectangle 3">
              <a:extLst>
                <a:ext uri="{FF2B5EF4-FFF2-40B4-BE49-F238E27FC236}">
                  <a16:creationId xmlns:a16="http://schemas.microsoft.com/office/drawing/2014/main" id="{FC57F322-198F-4804-99E5-778CB7651D4A}"/>
                </a:ext>
              </a:extLst>
            </p:cNvPr>
            <p:cNvSpPr/>
            <p:nvPr/>
          </p:nvSpPr>
          <p:spPr bwMode="auto">
            <a:xfrm>
              <a:off x="1600200" y="1746962"/>
              <a:ext cx="2743200" cy="386638"/>
            </a:xfrm>
            <a:prstGeom prst="rect">
              <a:avLst/>
            </a:prstGeom>
            <a:solidFill>
              <a:schemeClr val="bg1"/>
            </a:solidFill>
            <a:ln w="127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5" name="TextBox 4" descr="Title of picture:  EPA's Aggregations of Level III Ecoregions for the National Nutrient Strategy.">
              <a:extLst>
                <a:ext uri="{FF2B5EF4-FFF2-40B4-BE49-F238E27FC236}">
                  <a16:creationId xmlns:a16="http://schemas.microsoft.com/office/drawing/2014/main" id="{CB6A6D47-98BC-41CB-A4A0-E1287B3729DB}"/>
                </a:ext>
                <a:ext uri="{C183D7F6-B498-43B3-948B-1728B52AA6E4}">
                  <adec:decorative xmlns:adec="http://schemas.microsoft.com/office/drawing/2017/decorative" val="0"/>
                </a:ext>
              </a:extLst>
            </p:cNvPr>
            <p:cNvSpPr txBox="1"/>
            <p:nvPr/>
          </p:nvSpPr>
          <p:spPr>
            <a:xfrm>
              <a:off x="182880" y="1302603"/>
              <a:ext cx="4179670" cy="646331"/>
            </a:xfrm>
            <a:prstGeom prst="rect">
              <a:avLst/>
            </a:prstGeom>
            <a:noFill/>
          </p:spPr>
          <p:txBody>
            <a:bodyPr wrap="none" rtlCol="0">
              <a:spAutoFit/>
            </a:bodyPr>
            <a:lstStyle/>
            <a:p>
              <a:r>
                <a:rPr lang="en-US" sz="1800" i="1" dirty="0">
                  <a:latin typeface="Times New Roman" panose="02020603050405020304" pitchFamily="18" charset="0"/>
                  <a:cs typeface="Times New Roman" panose="02020603050405020304" pitchFamily="18" charset="0"/>
                </a:rPr>
                <a:t>EPA’s Aggregations of Level III Ecoregions</a:t>
              </a:r>
            </a:p>
            <a:p>
              <a:r>
                <a:rPr lang="en-US" sz="1800" i="1" dirty="0">
                  <a:latin typeface="Times New Roman" panose="02020603050405020304" pitchFamily="18" charset="0"/>
                  <a:cs typeface="Times New Roman" panose="02020603050405020304" pitchFamily="18" charset="0"/>
                </a:rPr>
                <a:t> for the National Nutrient Strategy </a:t>
              </a:r>
            </a:p>
          </p:txBody>
        </p:sp>
      </p:grpSp>
      <p:sp>
        <p:nvSpPr>
          <p:cNvPr id="8" name="Content Placeholder 3">
            <a:extLst>
              <a:ext uri="{FF2B5EF4-FFF2-40B4-BE49-F238E27FC236}">
                <a16:creationId xmlns:a16="http://schemas.microsoft.com/office/drawing/2014/main" id="{B6D5FD9B-0A84-4F20-AF29-7592887255C8}"/>
              </a:ext>
            </a:extLst>
          </p:cNvPr>
          <p:cNvSpPr>
            <a:spLocks noGrp="1"/>
          </p:cNvSpPr>
          <p:nvPr>
            <p:ph sz="quarter" idx="13"/>
          </p:nvPr>
        </p:nvSpPr>
        <p:spPr>
          <a:xfrm>
            <a:off x="4663440" y="1280160"/>
            <a:ext cx="4297680" cy="5303520"/>
          </a:xfrm>
        </p:spPr>
        <p:txBody>
          <a:bodyPr/>
          <a:lstStyle/>
          <a:p>
            <a:r>
              <a:rPr lang="en-US" sz="2000" dirty="0"/>
              <a:t>Published by EPA in 2000-2001</a:t>
            </a:r>
            <a:endParaRPr lang="en-US" sz="2000" dirty="0">
              <a:ea typeface="Verdana"/>
            </a:endParaRPr>
          </a:p>
          <a:p>
            <a:r>
              <a:rPr lang="en-US" sz="2000" dirty="0"/>
              <a:t>75th percentile from reference or minimally impacted lakes, OR</a:t>
            </a:r>
          </a:p>
          <a:p>
            <a:r>
              <a:rPr lang="en-US" sz="2000" dirty="0"/>
              <a:t>25th percentile from the general population (i.e., regardless of human influence)</a:t>
            </a:r>
          </a:p>
          <a:p>
            <a:r>
              <a:rPr lang="en-US" sz="2000" dirty="0"/>
              <a:t>Range of values for ecoregions partially within Texas*:</a:t>
            </a:r>
          </a:p>
          <a:p>
            <a:pPr lvl="1"/>
            <a:r>
              <a:rPr lang="en-US" err="1"/>
              <a:t>Chla</a:t>
            </a:r>
            <a:r>
              <a:rPr lang="en-US" dirty="0"/>
              <a:t>: 2.0 – 8.6 ug/L</a:t>
            </a:r>
          </a:p>
          <a:p>
            <a:pPr lvl="1"/>
            <a:r>
              <a:rPr lang="en-US" dirty="0"/>
              <a:t>TP: 0.02 – 0.04 mg/L</a:t>
            </a:r>
          </a:p>
          <a:p>
            <a:pPr lvl="1"/>
            <a:r>
              <a:rPr lang="en-US" dirty="0"/>
              <a:t>TN: 0.36 – 0.78 mg/L</a:t>
            </a:r>
          </a:p>
          <a:p>
            <a:pPr lvl="1"/>
            <a:endParaRPr lang="en-US" dirty="0"/>
          </a:p>
          <a:p>
            <a:pPr marL="457200" lvl="1" indent="0">
              <a:buNone/>
            </a:pPr>
            <a:r>
              <a:rPr lang="en-US" sz="800"/>
              <a:t>*(from Haggard, Scott, and Evans-White 2013)</a:t>
            </a:r>
            <a:endParaRPr lang="en-US" sz="800">
              <a:ea typeface="Verdana"/>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913860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Latest Recommendations </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a:xfrm>
            <a:off x="457200" y="1295400"/>
            <a:ext cx="8229600" cy="4572000"/>
          </a:xfrm>
        </p:spPr>
        <p:txBody>
          <a:bodyPr/>
          <a:lstStyle/>
          <a:p>
            <a:r>
              <a:rPr lang="en-US" dirty="0"/>
              <a:t>Derived from 2007 and 2012 National Lakes Assessments</a:t>
            </a:r>
          </a:p>
          <a:p>
            <a:r>
              <a:rPr lang="en-US" dirty="0"/>
              <a:t>Recommendations are model-based and describe stressor-response relationships</a:t>
            </a:r>
          </a:p>
          <a:p>
            <a:r>
              <a:rPr lang="en-US" dirty="0"/>
              <a:t>Designed to protect designated uses:</a:t>
            </a:r>
          </a:p>
          <a:p>
            <a:pPr lvl="1"/>
            <a:r>
              <a:rPr lang="en-US" dirty="0"/>
              <a:t>Aquatic life (zooplankton biomass and </a:t>
            </a:r>
            <a:r>
              <a:rPr lang="en-US" dirty="0" err="1"/>
              <a:t>deepwater</a:t>
            </a:r>
            <a:r>
              <a:rPr lang="en-US" dirty="0"/>
              <a:t> hypoxia)</a:t>
            </a:r>
          </a:p>
          <a:p>
            <a:pPr lvl="1"/>
            <a:r>
              <a:rPr lang="en-US" dirty="0"/>
              <a:t>Recreation (microcystin)</a:t>
            </a:r>
          </a:p>
          <a:p>
            <a:pPr lvl="1"/>
            <a:r>
              <a:rPr lang="en-US" dirty="0"/>
              <a:t>Drinking water (microcystin)</a:t>
            </a:r>
          </a:p>
          <a:p>
            <a:r>
              <a:rPr lang="en-US" dirty="0"/>
              <a:t>Individual criteria to protect the most sensitive use should be selected</a:t>
            </a:r>
          </a:p>
          <a:p>
            <a:r>
              <a:rPr lang="en-US" dirty="0"/>
              <a:t>Users select assumptions to run each model and calculate candidate criteria</a:t>
            </a:r>
          </a:p>
          <a:p>
            <a:pPr marL="0" indent="0">
              <a:buNone/>
            </a:pPr>
            <a:endParaRPr lang="en-US" dirty="0"/>
          </a:p>
        </p:txBody>
      </p:sp>
    </p:spTree>
    <p:extLst>
      <p:ext uri="{BB962C8B-B14F-4D97-AF65-F5344CB8AC3E}">
        <p14:creationId xmlns:p14="http://schemas.microsoft.com/office/powerpoint/2010/main" val="37832406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Aquatic Life</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p:txBody>
          <a:bodyPr/>
          <a:lstStyle/>
          <a:p>
            <a:r>
              <a:rPr lang="en-US" dirty="0"/>
              <a:t>Zooplankton biomass</a:t>
            </a:r>
          </a:p>
          <a:p>
            <a:pPr lvl="1"/>
            <a:r>
              <a:rPr lang="en-US" dirty="0"/>
              <a:t>Rate of change in zooplankton biomass relative to phytoplankton biomass as a measure of the effect of excess nutrients on food webs</a:t>
            </a:r>
          </a:p>
          <a:p>
            <a:pPr lvl="2"/>
            <a:r>
              <a:rPr lang="en-US" dirty="0"/>
              <a:t>Slope threshold</a:t>
            </a:r>
          </a:p>
          <a:p>
            <a:pPr lvl="2"/>
            <a:r>
              <a:rPr lang="en-US" dirty="0"/>
              <a:t>Lake depth</a:t>
            </a:r>
          </a:p>
          <a:p>
            <a:pPr lvl="2"/>
            <a:r>
              <a:rPr lang="en-US" dirty="0"/>
              <a:t>Credible interval</a:t>
            </a:r>
          </a:p>
          <a:p>
            <a:r>
              <a:rPr lang="en-US" dirty="0"/>
              <a:t>Deepwater hypoxia</a:t>
            </a:r>
          </a:p>
          <a:p>
            <a:pPr lvl="1"/>
            <a:r>
              <a:rPr lang="en-US" dirty="0"/>
              <a:t>Habitat for cold and cool water fisheries</a:t>
            </a:r>
          </a:p>
          <a:p>
            <a:pPr lvl="1"/>
            <a:r>
              <a:rPr lang="en-US" dirty="0"/>
              <a:t>Seasonally stratified dimictic lakes</a:t>
            </a:r>
          </a:p>
          <a:p>
            <a:pPr lvl="1"/>
            <a:r>
              <a:rPr lang="en-US" dirty="0"/>
              <a:t>Not applicable in Texas</a:t>
            </a:r>
          </a:p>
          <a:p>
            <a:pPr lvl="1"/>
            <a:endParaRPr lang="en-US" dirty="0"/>
          </a:p>
          <a:p>
            <a:endParaRPr lang="en-US" dirty="0"/>
          </a:p>
        </p:txBody>
      </p:sp>
    </p:spTree>
    <p:extLst>
      <p:ext uri="{BB962C8B-B14F-4D97-AF65-F5344CB8AC3E}">
        <p14:creationId xmlns:p14="http://schemas.microsoft.com/office/powerpoint/2010/main" val="9842701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Contact Recreation and </a:t>
            </a:r>
            <a:br>
              <a:rPr lang="en-US" dirty="0"/>
            </a:br>
            <a:r>
              <a:rPr lang="en-US" dirty="0"/>
              <a:t>Drinking Water</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p:txBody>
          <a:bodyPr/>
          <a:lstStyle/>
          <a:p>
            <a:r>
              <a:rPr lang="en-US" dirty="0"/>
              <a:t>Derive a </a:t>
            </a:r>
            <a:r>
              <a:rPr lang="en-US" dirty="0" err="1"/>
              <a:t>Chla</a:t>
            </a:r>
            <a:r>
              <a:rPr lang="en-US" dirty="0"/>
              <a:t> criterion to protect each individual use, based on targeted thresholds for microcystin</a:t>
            </a:r>
          </a:p>
          <a:p>
            <a:r>
              <a:rPr lang="en-US" dirty="0"/>
              <a:t>Microcystin targets</a:t>
            </a:r>
          </a:p>
          <a:p>
            <a:pPr lvl="1"/>
            <a:r>
              <a:rPr lang="en-US" dirty="0"/>
              <a:t>Contact recreation (8 ug/L)</a:t>
            </a:r>
          </a:p>
          <a:p>
            <a:pPr lvl="2"/>
            <a:r>
              <a:rPr lang="en-US" dirty="0"/>
              <a:t>EPA’s</a:t>
            </a:r>
            <a:r>
              <a:rPr lang="en-US" i="1" dirty="0"/>
              <a:t> Recommended Human Health Recreational Ambient Water Quality Criteria or Swimming Advisories for </a:t>
            </a:r>
            <a:r>
              <a:rPr lang="en-US" i="1" dirty="0" err="1"/>
              <a:t>Microcystins</a:t>
            </a:r>
            <a:r>
              <a:rPr lang="en-US" i="1" dirty="0"/>
              <a:t> </a:t>
            </a:r>
          </a:p>
          <a:p>
            <a:pPr lvl="1"/>
            <a:r>
              <a:rPr lang="en-US" dirty="0"/>
              <a:t>Drinking water (0.3 ug/L)</a:t>
            </a:r>
          </a:p>
          <a:p>
            <a:pPr lvl="2"/>
            <a:r>
              <a:rPr lang="en-US" dirty="0"/>
              <a:t>EPA’s</a:t>
            </a:r>
            <a:r>
              <a:rPr lang="en-US" i="1" dirty="0"/>
              <a:t> Drinking Water Health Advisory for the Cyanobacterial Microcystin Toxins</a:t>
            </a:r>
            <a:endParaRPr lang="en-US" dirty="0"/>
          </a:p>
          <a:p>
            <a:r>
              <a:rPr lang="en-US" dirty="0"/>
              <a:t>Allowable exceedance probability</a:t>
            </a:r>
          </a:p>
          <a:p>
            <a:r>
              <a:rPr lang="en-US" dirty="0"/>
              <a:t>Credible interval</a:t>
            </a:r>
          </a:p>
          <a:p>
            <a:endParaRPr lang="en-US" dirty="0"/>
          </a:p>
        </p:txBody>
      </p:sp>
    </p:spTree>
    <p:extLst>
      <p:ext uri="{BB962C8B-B14F-4D97-AF65-F5344CB8AC3E}">
        <p14:creationId xmlns:p14="http://schemas.microsoft.com/office/powerpoint/2010/main" val="125693353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D542-A881-48B6-80E2-18E4F63169AD}"/>
              </a:ext>
            </a:extLst>
          </p:cNvPr>
          <p:cNvSpPr>
            <a:spLocks noGrp="1"/>
          </p:cNvSpPr>
          <p:nvPr>
            <p:ph type="title"/>
          </p:nvPr>
        </p:nvSpPr>
        <p:spPr/>
        <p:txBody>
          <a:bodyPr/>
          <a:lstStyle/>
          <a:p>
            <a:r>
              <a:rPr lang="en-US" dirty="0"/>
              <a:t>Nutrients</a:t>
            </a:r>
          </a:p>
        </p:txBody>
      </p:sp>
      <p:sp>
        <p:nvSpPr>
          <p:cNvPr id="3" name="Content Placeholder 2">
            <a:extLst>
              <a:ext uri="{FF2B5EF4-FFF2-40B4-BE49-F238E27FC236}">
                <a16:creationId xmlns:a16="http://schemas.microsoft.com/office/drawing/2014/main" id="{12406206-5402-49D3-AE5B-FF35F4A648FE}"/>
              </a:ext>
            </a:extLst>
          </p:cNvPr>
          <p:cNvSpPr>
            <a:spLocks noGrp="1"/>
          </p:cNvSpPr>
          <p:nvPr>
            <p:ph idx="1"/>
          </p:nvPr>
        </p:nvSpPr>
        <p:spPr/>
        <p:txBody>
          <a:bodyPr/>
          <a:lstStyle/>
          <a:p>
            <a:r>
              <a:rPr lang="en-US"/>
              <a:t>Derive TN and TP criteria to support derived </a:t>
            </a:r>
            <a:r>
              <a:rPr lang="en-US" err="1"/>
              <a:t>Chla</a:t>
            </a:r>
            <a:r>
              <a:rPr lang="en-US" dirty="0"/>
              <a:t> criteria</a:t>
            </a:r>
          </a:p>
          <a:p>
            <a:r>
              <a:rPr lang="en-US" dirty="0"/>
              <a:t>Models used by EPA partition contributions of compartments (nutrients bound in algae, in the water column, and bound to sediment)</a:t>
            </a:r>
          </a:p>
          <a:p>
            <a:r>
              <a:rPr lang="en-US" dirty="0"/>
              <a:t>Additional assumptions: </a:t>
            </a:r>
          </a:p>
          <a:p>
            <a:pPr lvl="1"/>
            <a:r>
              <a:rPr lang="en-US" dirty="0"/>
              <a:t>Dissolved organic carbon (TN)</a:t>
            </a:r>
          </a:p>
          <a:p>
            <a:pPr lvl="1"/>
            <a:r>
              <a:rPr lang="en-US" dirty="0"/>
              <a:t>Ecoregion (TP)</a:t>
            </a:r>
          </a:p>
          <a:p>
            <a:pPr lvl="1"/>
            <a:r>
              <a:rPr lang="en-US" dirty="0"/>
              <a:t>Lake depth</a:t>
            </a:r>
          </a:p>
          <a:p>
            <a:r>
              <a:rPr lang="en-US" dirty="0"/>
              <a:t>Limiting and ambient concentrations for TN and TP</a:t>
            </a:r>
          </a:p>
        </p:txBody>
      </p:sp>
    </p:spTree>
    <p:extLst>
      <p:ext uri="{BB962C8B-B14F-4D97-AF65-F5344CB8AC3E}">
        <p14:creationId xmlns:p14="http://schemas.microsoft.com/office/powerpoint/2010/main" val="1051014560"/>
      </p:ext>
    </p:extLst>
  </p:cSld>
  <p:clrMapOvr>
    <a:masterClrMapping/>
  </p:clrMapOvr>
  <p:transition/>
</p:sld>
</file>

<file path=ppt/theme/theme1.xml><?xml version="1.0" encoding="utf-8"?>
<a:theme xmlns:a="http://schemas.openxmlformats.org/drawingml/2006/main" name="default">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A PowerPoint Template_11.4.2019.potx" id="{0DC523C7-B7F5-4E4C-8E34-01E45DFF52B5}" vid="{016AC1DE-A5D3-49C5-9C88-29F4E485C56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283F875A11AF44B26B173D324AC592" ma:contentTypeVersion="7" ma:contentTypeDescription="Create a new document." ma:contentTypeScope="" ma:versionID="b906dd13ef77c9a08df0cfb31f0e8564">
  <xsd:schema xmlns:xsd="http://www.w3.org/2001/XMLSchema" xmlns:xs="http://www.w3.org/2001/XMLSchema" xmlns:p="http://schemas.microsoft.com/office/2006/metadata/properties" xmlns:ns1="http://schemas.microsoft.com/sharepoint/v3" xmlns:ns2="4c953dfc-23f3-41e5-be1d-83837d572b5f" xmlns:ns3="2ca09d30-f697-4cd4-a339-3c2ffcbfccf5" targetNamespace="http://schemas.microsoft.com/office/2006/metadata/properties" ma:root="true" ma:fieldsID="63e2dd867b946c58a69167b0158ed5e0" ns1:_="" ns2:_="" ns3:_="">
    <xsd:import namespace="http://schemas.microsoft.com/sharepoint/v3"/>
    <xsd:import namespace="4c953dfc-23f3-41e5-be1d-83837d572b5f"/>
    <xsd:import namespace="2ca09d30-f697-4cd4-a339-3c2ffcbfccf5"/>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c953dfc-23f3-41e5-be1d-83837d572b5f" elementFormDefault="qualified">
    <xsd:import namespace="http://schemas.microsoft.com/office/2006/documentManagement/types"/>
    <xsd:import namespace="http://schemas.microsoft.com/office/infopath/2007/PartnerControls"/>
    <xsd:element name="TaxKeywordTaxHTField" ma:index="10" ma:taxonomy="true" ma:internalName="TaxKeywordTaxHTField" ma:taxonomyFieldName="TaxKeyword" ma:displayName="Enterprise Keywords" ma:readOnly="false"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d3ebfdf6-e692-409e-8348-f8a40660d057}" ma:internalName="TaxCatchAll" ma:showField="CatchAllData" ma:web="4c953dfc-23f3-41e5-be1d-83837d572b5f">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d3ebfdf6-e692-409e-8348-f8a40660d057}" ma:internalName="TaxCatchAllLabel" ma:readOnly="true" ma:showField="CatchAllDataLabel" ma:web="4c953dfc-23f3-41e5-be1d-83837d572b5f">
      <xsd:complexType>
        <xsd:complexContent>
          <xsd:extension base="dms:MultiChoiceLookup">
            <xsd:sequence>
              <xsd:element name="Value" type="dms:Lookup" maxOccurs="unbounded" minOccurs="0" nillable="true"/>
            </xsd:sequence>
          </xsd:extension>
        </xsd:complexContent>
      </xsd:complexType>
    </xsd:element>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a09d30-f697-4cd4-a339-3c2ffcbfccf5"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c953dfc-23f3-41e5-be1d-83837d572b5f">
      <Value>88</Value>
      <Value>3</Value>
    </TaxCatchAll>
    <TaxKeywordTaxHTField xmlns="4c953dfc-23f3-41e5-be1d-83837d572b5f">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79d8e413-1cc8-498f-81fe-5396f6ecc37a</TermId>
        </TermInfo>
        <TermInfo xmlns="http://schemas.microsoft.com/office/infopath/2007/PartnerControls">
          <TermName xmlns="http://schemas.microsoft.com/office/infopath/2007/PartnerControls">Office of Air</TermName>
          <TermId xmlns="http://schemas.microsoft.com/office/infopath/2007/PartnerControls">d9babbcf-15d7-4602-a491-7ce89d8cd2c0</TermId>
        </TermInfo>
      </Terms>
    </TaxKeywordTaxHTField>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387265-DDCA-4A1C-B2C3-29A1348451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953dfc-23f3-41e5-be1d-83837d572b5f"/>
    <ds:schemaRef ds:uri="2ca09d30-f697-4cd4-a339-3c2ffcbfcc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CAC5EB-96B8-4465-917F-B14C8FB8B670}">
  <ds:schemaRefs>
    <ds:schemaRef ds:uri="http://schemas.microsoft.com/office/2006/metadata/properties"/>
    <ds:schemaRef ds:uri="http://schemas.microsoft.com/office/infopath/2007/PartnerControls"/>
    <ds:schemaRef ds:uri="4c953dfc-23f3-41e5-be1d-83837d572b5f"/>
    <ds:schemaRef ds:uri="http://schemas.microsoft.com/sharepoint/v3"/>
  </ds:schemaRefs>
</ds:datastoreItem>
</file>

<file path=customXml/itemProps3.xml><?xml version="1.0" encoding="utf-8"?>
<ds:datastoreItem xmlns:ds="http://schemas.openxmlformats.org/officeDocument/2006/customXml" ds:itemID="{EA92132A-8A09-4C6E-B9F0-FF3CFC33D3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OA PowerPoint Template_11.4.2019</Template>
  <TotalTime>340</TotalTime>
  <Pages>2</Pages>
  <Words>1950</Words>
  <Application>Microsoft Office PowerPoint</Application>
  <PresentationFormat>On-screen Show (4:3)</PresentationFormat>
  <Paragraphs>110</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Times New Roman</vt:lpstr>
      <vt:lpstr>Verdana</vt:lpstr>
      <vt:lpstr>Wingdings</vt:lpstr>
      <vt:lpstr>default</vt:lpstr>
      <vt:lpstr>Overview of EPA’s Draft Ambient Water Quality Criteria Recommendations for  Lakes and Reservoirs</vt:lpstr>
      <vt:lpstr>The Basics</vt:lpstr>
      <vt:lpstr>Criteria Recommendations I</vt:lpstr>
      <vt:lpstr>Criteria Recommendations II</vt:lpstr>
      <vt:lpstr>Previous Criteria Recommendations for Nutrients in Reservoirs and Lakes</vt:lpstr>
      <vt:lpstr>Latest Recommendations </vt:lpstr>
      <vt:lpstr>Aquatic Life</vt:lpstr>
      <vt:lpstr>Contact Recreation and  Drinking Water</vt:lpstr>
      <vt:lpstr>Nutrients</vt:lpstr>
      <vt:lpstr>Next Steps</vt:lpstr>
      <vt:lpstr>  Jill.Csekitz@tceq.texas.gov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Elizabeth McKeefer</dc:creator>
  <cp:keywords>presentation; Office of Air</cp:keywords>
  <cp:lastModifiedBy>Elizabeth Malloy</cp:lastModifiedBy>
  <cp:revision>144</cp:revision>
  <cp:lastPrinted>2019-10-25T16:19:37Z</cp:lastPrinted>
  <dcterms:created xsi:type="dcterms:W3CDTF">2019-11-07T19:49:49Z</dcterms:created>
  <dcterms:modified xsi:type="dcterms:W3CDTF">2020-12-14T16:34:12Z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0x01010090283F875A11AF44B26B173D324AC592</vt:lpwstr>
  </property>
  <property fmtid="{D5CDD505-2E9C-101B-9397-08002B2CF9AE}" pid="3" name="TaxKeyword">
    <vt:lpwstr>88;#presentation|79d8e413-1cc8-498f-81fe-5396f6ecc37a;#3;#Office of Air|d9babbcf-15d7-4602-a491-7ce89d8cd2c0</vt:lpwstr>
  </property>
</Properties>
</file>