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0"/>
  </p:notesMasterIdLst>
  <p:handoutMasterIdLst>
    <p:handoutMasterId r:id="rId11"/>
  </p:handoutMasterIdLst>
  <p:sldIdLst>
    <p:sldId id="663" r:id="rId2"/>
    <p:sldId id="666" r:id="rId3"/>
    <p:sldId id="679" r:id="rId4"/>
    <p:sldId id="680" r:id="rId5"/>
    <p:sldId id="681" r:id="rId6"/>
    <p:sldId id="683" r:id="rId7"/>
    <p:sldId id="684" r:id="rId8"/>
    <p:sldId id="675" r:id="rId9"/>
  </p:sldIdLst>
  <p:sldSz cx="24377650" cy="13716000"/>
  <p:notesSz cx="6858000" cy="295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2" pos="14830" userDrawn="1">
          <p15:clr>
            <a:srgbClr val="A4A3A4"/>
          </p15:clr>
        </p15:guide>
        <p15:guide id="3" pos="526" userDrawn="1">
          <p15:clr>
            <a:srgbClr val="A4A3A4"/>
          </p15:clr>
        </p15:guide>
        <p15:guide id="5" orient="horz" pos="528" userDrawn="1">
          <p15:clr>
            <a:srgbClr val="A4A3A4"/>
          </p15:clr>
        </p15:guide>
        <p15:guide id="41" pos="7678" userDrawn="1">
          <p15:clr>
            <a:srgbClr val="A4A3A4"/>
          </p15:clr>
        </p15:guide>
        <p15:guide id="46" orient="horz" pos="4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Eagle" initials="SE" lastIdx="7" clrIdx="0">
    <p:extLst>
      <p:ext uri="{19B8F6BF-5375-455C-9EA6-DF929625EA0E}">
        <p15:presenceInfo xmlns:p15="http://schemas.microsoft.com/office/powerpoint/2012/main" userId="S::sarah.eagle@tceq.texas.gov::fa7776a5-152c-4aea-b761-2315ba874e98" providerId="AD"/>
      </p:ext>
    </p:extLst>
  </p:cmAuthor>
  <p:cmAuthor id="2" name="Jeremy Walls" initials="JW" lastIdx="10" clrIdx="1">
    <p:extLst>
      <p:ext uri="{19B8F6BF-5375-455C-9EA6-DF929625EA0E}">
        <p15:presenceInfo xmlns:p15="http://schemas.microsoft.com/office/powerpoint/2012/main" userId="S::jeremy.walls@tceq.texas.gov::1708192e-f247-4179-a6b8-3ecb045e8b97" providerId="AD"/>
      </p:ext>
    </p:extLst>
  </p:cmAuthor>
  <p:cmAuthor id="3" name="Kyle Girten" initials="KG" lastIdx="5" clrIdx="2">
    <p:extLst>
      <p:ext uri="{19B8F6BF-5375-455C-9EA6-DF929625EA0E}">
        <p15:presenceInfo xmlns:p15="http://schemas.microsoft.com/office/powerpoint/2012/main" userId="S::kyle.girten@tceq.texas.gov::1a8f32d8-cd96-415f-a73d-9e68fcf00180" providerId="AD"/>
      </p:ext>
    </p:extLst>
  </p:cmAuthor>
  <p:cmAuthor id="4" name="Jill Csekitz" initials="JC" lastIdx="1" clrIdx="3">
    <p:extLst>
      <p:ext uri="{19B8F6BF-5375-455C-9EA6-DF929625EA0E}">
        <p15:presenceInfo xmlns:p15="http://schemas.microsoft.com/office/powerpoint/2012/main" userId="S::jill.csekitz@tceq.texas.gov::3d9aad42-21a1-4a69-94ca-c78114f48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4AEC9"/>
    <a:srgbClr val="06919A"/>
    <a:srgbClr val="242C35"/>
    <a:srgbClr val="B8B8B8"/>
    <a:srgbClr val="566A86"/>
    <a:srgbClr val="525252"/>
    <a:srgbClr val="0E80C9"/>
    <a:srgbClr val="414E5E"/>
    <a:srgbClr val="384558"/>
    <a:srgbClr val="F1C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68" y="444"/>
      </p:cViewPr>
      <p:guideLst>
        <p:guide orient="horz" pos="8112"/>
        <p:guide pos="14830"/>
        <p:guide pos="526"/>
        <p:guide orient="horz" pos="528"/>
        <p:guide pos="7678"/>
        <p:guide orient="horz" pos="43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Walls" userId="S::jeremy.walls@tceq.texas.gov::1708192e-f247-4179-a6b8-3ecb045e8b97" providerId="AD" clId="Web-{8AB058A2-C22B-49B7-B32B-2AF47202A66F}"/>
    <pc:docChg chg="modSld">
      <pc:chgData name="Jeremy Walls" userId="S::jeremy.walls@tceq.texas.gov::1708192e-f247-4179-a6b8-3ecb045e8b97" providerId="AD" clId="Web-{8AB058A2-C22B-49B7-B32B-2AF47202A66F}" dt="2020-08-04T22:16:26.900" v="1"/>
      <pc:docMkLst>
        <pc:docMk/>
      </pc:docMkLst>
      <pc:sldChg chg="modNotes">
        <pc:chgData name="Jeremy Walls" userId="S::jeremy.walls@tceq.texas.gov::1708192e-f247-4179-a6b8-3ecb045e8b97" providerId="AD" clId="Web-{8AB058A2-C22B-49B7-B32B-2AF47202A66F}" dt="2020-08-04T22:16:26.900" v="1"/>
        <pc:sldMkLst>
          <pc:docMk/>
          <pc:sldMk cId="1156512805" sldId="680"/>
        </pc:sldMkLst>
      </pc:sldChg>
    </pc:docChg>
  </pc:docChgLst>
  <pc:docChgLst>
    <pc:chgData name="Jeremy Walls" userId="S::jeremy.walls@tceq.texas.gov::1708192e-f247-4179-a6b8-3ecb045e8b97" providerId="AD" clId="Web-{3458BA68-A2DC-88D5-B726-C906A35EC2F8}"/>
    <pc:docChg chg="modSld">
      <pc:chgData name="Jeremy Walls" userId="S::jeremy.walls@tceq.texas.gov::1708192e-f247-4179-a6b8-3ecb045e8b97" providerId="AD" clId="Web-{3458BA68-A2DC-88D5-B726-C906A35EC2F8}" dt="2020-07-30T20:26:45.294" v="12" actId="1076"/>
      <pc:docMkLst>
        <pc:docMk/>
      </pc:docMkLst>
      <pc:sldChg chg="modSp">
        <pc:chgData name="Jeremy Walls" userId="S::jeremy.walls@tceq.texas.gov::1708192e-f247-4179-a6b8-3ecb045e8b97" providerId="AD" clId="Web-{3458BA68-A2DC-88D5-B726-C906A35EC2F8}" dt="2020-07-30T20:25:05.463" v="1" actId="20577"/>
        <pc:sldMkLst>
          <pc:docMk/>
          <pc:sldMk cId="1859872774" sldId="679"/>
        </pc:sldMkLst>
        <pc:spChg chg="mod">
          <ac:chgData name="Jeremy Walls" userId="S::jeremy.walls@tceq.texas.gov::1708192e-f247-4179-a6b8-3ecb045e8b97" providerId="AD" clId="Web-{3458BA68-A2DC-88D5-B726-C906A35EC2F8}" dt="2020-07-30T20:25:05.463" v="1" actId="20577"/>
          <ac:spMkLst>
            <pc:docMk/>
            <pc:sldMk cId="1859872774" sldId="679"/>
            <ac:spMk id="9" creationId="{9DFB093B-31F1-C24C-AA7A-6AFF06D66CD7}"/>
          </ac:spMkLst>
        </pc:spChg>
      </pc:sldChg>
      <pc:sldChg chg="modSp">
        <pc:chgData name="Jeremy Walls" userId="S::jeremy.walls@tceq.texas.gov::1708192e-f247-4179-a6b8-3ecb045e8b97" providerId="AD" clId="Web-{3458BA68-A2DC-88D5-B726-C906A35EC2F8}" dt="2020-07-30T20:25:12.854" v="4" actId="20577"/>
        <pc:sldMkLst>
          <pc:docMk/>
          <pc:sldMk cId="1156512805" sldId="680"/>
        </pc:sldMkLst>
        <pc:spChg chg="mod">
          <ac:chgData name="Jeremy Walls" userId="S::jeremy.walls@tceq.texas.gov::1708192e-f247-4179-a6b8-3ecb045e8b97" providerId="AD" clId="Web-{3458BA68-A2DC-88D5-B726-C906A35EC2F8}" dt="2020-07-30T20:25:12.854" v="4" actId="20577"/>
          <ac:spMkLst>
            <pc:docMk/>
            <pc:sldMk cId="1156512805" sldId="680"/>
            <ac:spMk id="13" creationId="{3A36CA2D-D552-4F4E-B9A4-C9B8F42CA9A6}"/>
          </ac:spMkLst>
        </pc:spChg>
      </pc:sldChg>
      <pc:sldChg chg="modSp">
        <pc:chgData name="Jeremy Walls" userId="S::jeremy.walls@tceq.texas.gov::1708192e-f247-4179-a6b8-3ecb045e8b97" providerId="AD" clId="Web-{3458BA68-A2DC-88D5-B726-C906A35EC2F8}" dt="2020-07-30T20:26:45.294" v="12" actId="1076"/>
        <pc:sldMkLst>
          <pc:docMk/>
          <pc:sldMk cId="1611378705" sldId="684"/>
        </pc:sldMkLst>
        <pc:spChg chg="mod">
          <ac:chgData name="Jeremy Walls" userId="S::jeremy.walls@tceq.texas.gov::1708192e-f247-4179-a6b8-3ecb045e8b97" providerId="AD" clId="Web-{3458BA68-A2DC-88D5-B726-C906A35EC2F8}" dt="2020-07-30T20:26:00.324" v="10" actId="14100"/>
          <ac:spMkLst>
            <pc:docMk/>
            <pc:sldMk cId="1611378705" sldId="684"/>
            <ac:spMk id="2" creationId="{662E0B5F-2969-4735-A6FF-BD85F4E8A436}"/>
          </ac:spMkLst>
        </pc:spChg>
        <pc:spChg chg="mod">
          <ac:chgData name="Jeremy Walls" userId="S::jeremy.walls@tceq.texas.gov::1708192e-f247-4179-a6b8-3ecb045e8b97" providerId="AD" clId="Web-{3458BA68-A2DC-88D5-B726-C906A35EC2F8}" dt="2020-07-30T20:26:45.294" v="12" actId="1076"/>
          <ac:spMkLst>
            <pc:docMk/>
            <pc:sldMk cId="1611378705" sldId="684"/>
            <ac:spMk id="3" creationId="{7C355BCB-CAE7-4EB0-8F60-C7073DA38401}"/>
          </ac:spMkLst>
        </pc:spChg>
      </pc:sldChg>
    </pc:docChg>
  </pc:docChgLst>
  <pc:docChgLst>
    <pc:chgData name="Sarah Eagle" userId="S::sarah.eagle@tceq.texas.gov::fa7776a5-152c-4aea-b761-2315ba874e98" providerId="AD" clId="Web-{1F100E5D-CF5D-F763-67B7-CACA9304BE82}"/>
    <pc:docChg chg="modSld">
      <pc:chgData name="Sarah Eagle" userId="S::sarah.eagle@tceq.texas.gov::fa7776a5-152c-4aea-b761-2315ba874e98" providerId="AD" clId="Web-{1F100E5D-CF5D-F763-67B7-CACA9304BE82}" dt="2020-08-03T19:57:43.659" v="14"/>
      <pc:docMkLst>
        <pc:docMk/>
      </pc:docMkLst>
      <pc:sldChg chg="modNotes">
        <pc:chgData name="Sarah Eagle" userId="S::sarah.eagle@tceq.texas.gov::fa7776a5-152c-4aea-b761-2315ba874e98" providerId="AD" clId="Web-{1F100E5D-CF5D-F763-67B7-CACA9304BE82}" dt="2020-08-03T19:57:43.659" v="14"/>
        <pc:sldMkLst>
          <pc:docMk/>
          <pc:sldMk cId="572693433" sldId="675"/>
        </pc:sldMkLst>
      </pc:sldChg>
    </pc:docChg>
  </pc:docChgLst>
  <pc:docChgLst>
    <pc:chgData name="Elizabeth Malloy" userId="355113ed-2a67-47cb-b930-b21ccf1c2325" providerId="ADAL" clId="{3989CFC4-06FA-4841-946C-84D092928F9B}"/>
    <pc:docChg chg="modSld">
      <pc:chgData name="Elizabeth Malloy" userId="355113ed-2a67-47cb-b930-b21ccf1c2325" providerId="ADAL" clId="{3989CFC4-06FA-4841-946C-84D092928F9B}" dt="2020-12-14T16:22:46.508" v="311" actId="962"/>
      <pc:docMkLst>
        <pc:docMk/>
      </pc:docMkLst>
      <pc:sldChg chg="modSp">
        <pc:chgData name="Elizabeth Malloy" userId="355113ed-2a67-47cb-b930-b21ccf1c2325" providerId="ADAL" clId="{3989CFC4-06FA-4841-946C-84D092928F9B}" dt="2020-12-14T16:22:46.508" v="311" actId="962"/>
        <pc:sldMkLst>
          <pc:docMk/>
          <pc:sldMk cId="1611378705" sldId="684"/>
        </pc:sldMkLst>
        <pc:grpChg chg="mod">
          <ac:chgData name="Elizabeth Malloy" userId="355113ed-2a67-47cb-b930-b21ccf1c2325" providerId="ADAL" clId="{3989CFC4-06FA-4841-946C-84D092928F9B}" dt="2020-12-14T16:22:46.508" v="311" actId="962"/>
          <ac:grpSpMkLst>
            <pc:docMk/>
            <pc:sldMk cId="1611378705" sldId="684"/>
            <ac:grpSpMk id="5" creationId="{74C957DD-D763-4B91-A2C2-47DFFACB85BE}"/>
          </ac:grpSpMkLst>
        </pc:grpChg>
      </pc:sldChg>
    </pc:docChg>
  </pc:docChgLst>
  <pc:docChgLst>
    <pc:chgData name="Jeremy Walls" userId="S::jeremy.walls@tceq.texas.gov::1708192e-f247-4179-a6b8-3ecb045e8b97" providerId="AD" clId="Web-{554A1B84-C24D-3B4B-7D6E-365C7F2B7448}"/>
    <pc:docChg chg="modSld">
      <pc:chgData name="Jeremy Walls" userId="S::jeremy.walls@tceq.texas.gov::1708192e-f247-4179-a6b8-3ecb045e8b97" providerId="AD" clId="Web-{554A1B84-C24D-3B4B-7D6E-365C7F2B7448}" dt="2020-08-04T15:21:01.018" v="7" actId="1076"/>
      <pc:docMkLst>
        <pc:docMk/>
      </pc:docMkLst>
      <pc:sldChg chg="modSp">
        <pc:chgData name="Jeremy Walls" userId="S::jeremy.walls@tceq.texas.gov::1708192e-f247-4179-a6b8-3ecb045e8b97" providerId="AD" clId="Web-{554A1B84-C24D-3B4B-7D6E-365C7F2B7448}" dt="2020-08-04T15:21:01.018" v="7" actId="1076"/>
        <pc:sldMkLst>
          <pc:docMk/>
          <pc:sldMk cId="1156512805" sldId="680"/>
        </pc:sldMkLst>
        <pc:spChg chg="mod">
          <ac:chgData name="Jeremy Walls" userId="S::jeremy.walls@tceq.texas.gov::1708192e-f247-4179-a6b8-3ecb045e8b97" providerId="AD" clId="Web-{554A1B84-C24D-3B4B-7D6E-365C7F2B7448}" dt="2020-08-04T15:21:01.018" v="7" actId="1076"/>
          <ac:spMkLst>
            <pc:docMk/>
            <pc:sldMk cId="1156512805" sldId="680"/>
            <ac:spMk id="9" creationId="{B4999393-4A14-AA43-864C-E6AA88FCA1CF}"/>
          </ac:spMkLst>
        </pc:spChg>
        <pc:spChg chg="mod">
          <ac:chgData name="Jeremy Walls" userId="S::jeremy.walls@tceq.texas.gov::1708192e-f247-4179-a6b8-3ecb045e8b97" providerId="AD" clId="Web-{554A1B84-C24D-3B4B-7D6E-365C7F2B7448}" dt="2020-08-04T15:20:45.970" v="5" actId="1076"/>
          <ac:spMkLst>
            <pc:docMk/>
            <pc:sldMk cId="1156512805" sldId="680"/>
            <ac:spMk id="12" creationId="{1E94295E-3CC4-CD42-B371-12CD81F6B1F7}"/>
          </ac:spMkLst>
        </pc:spChg>
      </pc:sldChg>
      <pc:sldChg chg="addSp modSp">
        <pc:chgData name="Jeremy Walls" userId="S::jeremy.walls@tceq.texas.gov::1708192e-f247-4179-a6b8-3ecb045e8b97" providerId="AD" clId="Web-{554A1B84-C24D-3B4B-7D6E-365C7F2B7448}" dt="2020-08-04T15:20:27.984" v="4" actId="1076"/>
        <pc:sldMkLst>
          <pc:docMk/>
          <pc:sldMk cId="1611378705" sldId="684"/>
        </pc:sldMkLst>
        <pc:spChg chg="mod">
          <ac:chgData name="Jeremy Walls" userId="S::jeremy.walls@tceq.texas.gov::1708192e-f247-4179-a6b8-3ecb045e8b97" providerId="AD" clId="Web-{554A1B84-C24D-3B4B-7D6E-365C7F2B7448}" dt="2020-08-04T15:20:27.984" v="4" actId="1076"/>
          <ac:spMkLst>
            <pc:docMk/>
            <pc:sldMk cId="1611378705" sldId="684"/>
            <ac:spMk id="3" creationId="{7C355BCB-CAE7-4EB0-8F60-C7073DA38401}"/>
          </ac:spMkLst>
        </pc:spChg>
        <pc:grpChg chg="add">
          <ac:chgData name="Jeremy Walls" userId="S::jeremy.walls@tceq.texas.gov::1708192e-f247-4179-a6b8-3ecb045e8b97" providerId="AD" clId="Web-{554A1B84-C24D-3B4B-7D6E-365C7F2B7448}" dt="2020-08-04T15:20:13.437" v="3"/>
          <ac:grpSpMkLst>
            <pc:docMk/>
            <pc:sldMk cId="1611378705" sldId="684"/>
            <ac:grpSpMk id="5" creationId="{74C957DD-D763-4B91-A2C2-47DFFACB85BE}"/>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291837-0573-2345-86CB-122927264755}" type="datetimeFigureOut">
              <a:rPr lang="en-US" smtClean="0"/>
              <a:t>12/14/2020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543C7F-8ABD-9349-B5D7-33071B1C63C0}" type="slidenum">
              <a:rPr lang="en-US" smtClean="0"/>
              <a:t>‹#›</a:t>
            </a:fld>
            <a:endParaRPr lang="en-US"/>
          </a:p>
        </p:txBody>
      </p:sp>
    </p:spTree>
    <p:extLst>
      <p:ext uri="{BB962C8B-B14F-4D97-AF65-F5344CB8AC3E}">
        <p14:creationId xmlns:p14="http://schemas.microsoft.com/office/powerpoint/2010/main" val="409163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Regular"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12/14/2020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Regular"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Regular" charset="0"/>
        <a:ea typeface="+mn-ea"/>
        <a:cs typeface="+mn-cs"/>
      </a:defRPr>
    </a:lvl1pPr>
    <a:lvl2pPr marL="914217" algn="l" defTabSz="914217" rtl="0" eaLnBrk="1" latinLnBrk="0" hangingPunct="1">
      <a:defRPr sz="2400" b="0" i="0" kern="1200">
        <a:solidFill>
          <a:schemeClr val="tx1"/>
        </a:solidFill>
        <a:latin typeface="Lato Regular" charset="0"/>
        <a:ea typeface="+mn-ea"/>
        <a:cs typeface="+mn-cs"/>
      </a:defRPr>
    </a:lvl2pPr>
    <a:lvl3pPr marL="1828434" algn="l" defTabSz="914217" rtl="0" eaLnBrk="1" latinLnBrk="0" hangingPunct="1">
      <a:defRPr sz="2400" b="0" i="0" kern="1200">
        <a:solidFill>
          <a:schemeClr val="tx1"/>
        </a:solidFill>
        <a:latin typeface="Lato Regular" charset="0"/>
        <a:ea typeface="+mn-ea"/>
        <a:cs typeface="+mn-cs"/>
      </a:defRPr>
    </a:lvl3pPr>
    <a:lvl4pPr marL="2742651" algn="l" defTabSz="914217" rtl="0" eaLnBrk="1" latinLnBrk="0" hangingPunct="1">
      <a:defRPr sz="2400" b="0" i="0" kern="1200">
        <a:solidFill>
          <a:schemeClr val="tx1"/>
        </a:solidFill>
        <a:latin typeface="Lato Regular" charset="0"/>
        <a:ea typeface="+mn-ea"/>
        <a:cs typeface="+mn-cs"/>
      </a:defRPr>
    </a:lvl4pPr>
    <a:lvl5pPr marL="3656868" algn="l" defTabSz="914217" rtl="0" eaLnBrk="1" latinLnBrk="0" hangingPunct="1">
      <a:defRPr sz="2400" b="0" i="0" kern="1200">
        <a:solidFill>
          <a:schemeClr val="tx1"/>
        </a:solidFill>
        <a:latin typeface="Lato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D8A9B0-80EF-A34D-B345-E2DEC5501E01}" type="slidenum">
              <a:rPr lang="en-US" smtClean="0"/>
              <a:t>1</a:t>
            </a:fld>
            <a:endParaRPr lang="en-US"/>
          </a:p>
        </p:txBody>
      </p:sp>
    </p:spTree>
    <p:extLst>
      <p:ext uri="{BB962C8B-B14F-4D97-AF65-F5344CB8AC3E}">
        <p14:creationId xmlns:p14="http://schemas.microsoft.com/office/powerpoint/2010/main" val="135556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latin typeface="Lato Regular"/>
              </a:rPr>
              <a:t>With the 2010 water quality standards revision, TCEQ adopted site-specific chlorophyll a criteria for 75 reservoirs. The criteria were developed based on historical ambient conditions. The criterion for each reservoir was generated by calculating the upper 99</a:t>
            </a:r>
            <a:r>
              <a:rPr lang="en-US" baseline="30000">
                <a:latin typeface="Lato Regular"/>
              </a:rPr>
              <a:t>th</a:t>
            </a:r>
            <a:r>
              <a:rPr lang="en-US">
                <a:latin typeface="Lato Regular"/>
              </a:rPr>
              <a:t> percentile of a prediction interval of chlorophyll </a:t>
            </a:r>
            <a:r>
              <a:rPr lang="en-US" i="1">
                <a:latin typeface="Lato Regular"/>
              </a:rPr>
              <a:t>a</a:t>
            </a:r>
            <a:r>
              <a:rPr lang="en-US" i="0">
                <a:latin typeface="Lato Regular"/>
              </a:rPr>
              <a:t> data spanning from 1990 to 2008, or longer, when necessary, to get at least 30 data points. Here on the right side we can see an example data distribution of chlorophyll </a:t>
            </a:r>
            <a:r>
              <a:rPr lang="en-US" i="1">
                <a:latin typeface="Lato Regular"/>
              </a:rPr>
              <a:t>a </a:t>
            </a:r>
            <a:r>
              <a:rPr lang="en-US" i="0">
                <a:latin typeface="Lato Regular"/>
              </a:rPr>
              <a:t>concentrations for a reservoir. A prediction interval set at the 99th percentile of the upper bound of the prediction interval means there is a 99% probability that the values recorded at the same monitoring station in the future (assuming no degradation) will fall below that level. The resulting criteria ranged from 5 µg/L, the historically minimum lab quantifiable chlorophyll </a:t>
            </a:r>
            <a:r>
              <a:rPr lang="en-US" i="1">
                <a:latin typeface="Lato Regular"/>
              </a:rPr>
              <a:t>a</a:t>
            </a:r>
            <a:r>
              <a:rPr lang="en-US" i="0">
                <a:latin typeface="Lato Regular"/>
              </a:rPr>
              <a:t> concentration, to 55.8 µg/L. The criteria were meant to be set at a level that not only maintained existing water quality, but protected long-term existing conditions and designated uses.</a:t>
            </a:r>
            <a:endParaRPr lang="en-US">
              <a:latin typeface="Lato Regular"/>
            </a:endParaRPr>
          </a:p>
        </p:txBody>
      </p:sp>
      <p:sp>
        <p:nvSpPr>
          <p:cNvPr id="4" name="Slide Number Placeholder 3"/>
          <p:cNvSpPr>
            <a:spLocks noGrp="1"/>
          </p:cNvSpPr>
          <p:nvPr>
            <p:ph type="sldNum" sz="quarter" idx="10"/>
          </p:nvPr>
        </p:nvSpPr>
        <p:spPr/>
        <p:txBody>
          <a:bodyPr/>
          <a:lstStyle/>
          <a:p>
            <a:fld id="{0ED8A9B0-80EF-A34D-B345-E2DEC5501E01}" type="slidenum">
              <a:rPr lang="en-US" smtClean="0"/>
              <a:t>2</a:t>
            </a:fld>
            <a:endParaRPr lang="en-US"/>
          </a:p>
        </p:txBody>
      </p:sp>
    </p:spTree>
    <p:extLst>
      <p:ext uri="{BB962C8B-B14F-4D97-AF65-F5344CB8AC3E}">
        <p14:creationId xmlns:p14="http://schemas.microsoft.com/office/powerpoint/2010/main" val="31447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latin typeface="Lato Regular"/>
              </a:rPr>
              <a:t>EPA approved the criteria for 39 reservoirs, disapproving the criteria for the remaining 36 reservoirs. No chlorophyll </a:t>
            </a:r>
            <a:r>
              <a:rPr lang="en-US" i="1">
                <a:latin typeface="Lato Regular"/>
              </a:rPr>
              <a:t>a</a:t>
            </a:r>
            <a:r>
              <a:rPr lang="en-US" i="0">
                <a:latin typeface="Lato Regular"/>
              </a:rPr>
              <a:t> criteria</a:t>
            </a:r>
            <a:r>
              <a:rPr lang="en-US">
                <a:latin typeface="Lato Regular"/>
              </a:rPr>
              <a:t> set greater than 20 µg/L were approved. According to EPA, TCEQ’s historical ambient period approach to chlorophyll </a:t>
            </a:r>
            <a:r>
              <a:rPr lang="en-US" i="1">
                <a:latin typeface="Lato Regular"/>
              </a:rPr>
              <a:t>a</a:t>
            </a:r>
            <a:r>
              <a:rPr lang="en-US">
                <a:latin typeface="Lato Regular"/>
              </a:rPr>
              <a:t> criteria development was dependent on the key assumption that the long-term water quality conditions in all 75 reservoirs undergoing criteria development were protective of their designated uses. For the 36 reservoirs in which EPA disapproved the site-specific chlorophyll </a:t>
            </a:r>
            <a:r>
              <a:rPr lang="en-US" i="1">
                <a:latin typeface="Lato Regular"/>
              </a:rPr>
              <a:t>a</a:t>
            </a:r>
            <a:r>
              <a:rPr lang="en-US">
                <a:latin typeface="Lato Regular"/>
              </a:rPr>
              <a:t> criteria, EPA </a:t>
            </a:r>
            <a:r>
              <a:rPr lang="en-US" b="0">
                <a:latin typeface="Lato Regular"/>
              </a:rPr>
              <a:t>found that the assumption was not satisfied in certain scenarios.</a:t>
            </a:r>
            <a:endParaRPr lang="en-US" b="0" i="1" strike="sngStrike" baseline="0">
              <a:latin typeface="Lato Regular"/>
            </a:endParaRPr>
          </a:p>
        </p:txBody>
      </p:sp>
      <p:sp>
        <p:nvSpPr>
          <p:cNvPr id="4" name="Slide Number Placeholder 3"/>
          <p:cNvSpPr>
            <a:spLocks noGrp="1"/>
          </p:cNvSpPr>
          <p:nvPr>
            <p:ph type="sldNum" sz="quarter" idx="10"/>
          </p:nvPr>
        </p:nvSpPr>
        <p:spPr/>
        <p:txBody>
          <a:bodyPr/>
          <a:lstStyle/>
          <a:p>
            <a:fld id="{0ED8A9B0-80EF-A34D-B345-E2DEC5501E01}" type="slidenum">
              <a:rPr lang="en-US" smtClean="0"/>
              <a:t>3</a:t>
            </a:fld>
            <a:endParaRPr lang="en-US"/>
          </a:p>
        </p:txBody>
      </p:sp>
    </p:spTree>
    <p:extLst>
      <p:ext uri="{BB962C8B-B14F-4D97-AF65-F5344CB8AC3E}">
        <p14:creationId xmlns:p14="http://schemas.microsoft.com/office/powerpoint/2010/main" val="242069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latin typeface="Lato Regular"/>
              </a:rPr>
              <a:t>In general, the scenarios for EPA’s conclusion that TCEQ’s assumption was not satisfied included: hypereutrophic classification, 10% or more of chlorophyll </a:t>
            </a:r>
            <a:r>
              <a:rPr lang="en-US" i="1" dirty="0">
                <a:latin typeface="Lato Regular"/>
              </a:rPr>
              <a:t>a </a:t>
            </a:r>
            <a:r>
              <a:rPr lang="en-US" i="0" dirty="0">
                <a:latin typeface="Lato Regular"/>
              </a:rPr>
              <a:t>values in a reservoir’s dataset are equal to or greater than 30 µg/L, or a combination of increasing chlorophyll </a:t>
            </a:r>
            <a:r>
              <a:rPr lang="en-US" i="1" dirty="0">
                <a:latin typeface="Lato Regular"/>
              </a:rPr>
              <a:t>a </a:t>
            </a:r>
            <a:r>
              <a:rPr lang="en-US" i="0" dirty="0">
                <a:latin typeface="Lato Regular"/>
              </a:rPr>
              <a:t>trends and nutrient concerns identified in Integrated Report cycles.</a:t>
            </a:r>
            <a:endParaRPr lang="en-US" dirty="0">
              <a:latin typeface="Lato Regular"/>
            </a:endParaRPr>
          </a:p>
        </p:txBody>
      </p:sp>
      <p:sp>
        <p:nvSpPr>
          <p:cNvPr id="4" name="Slide Number Placeholder 3"/>
          <p:cNvSpPr>
            <a:spLocks noGrp="1"/>
          </p:cNvSpPr>
          <p:nvPr>
            <p:ph type="sldNum" sz="quarter" idx="10"/>
          </p:nvPr>
        </p:nvSpPr>
        <p:spPr/>
        <p:txBody>
          <a:bodyPr/>
          <a:lstStyle/>
          <a:p>
            <a:fld id="{0ED8A9B0-80EF-A34D-B345-E2DEC5501E01}" type="slidenum">
              <a:rPr lang="en-US" smtClean="0"/>
              <a:t>4</a:t>
            </a:fld>
            <a:endParaRPr lang="en-US"/>
          </a:p>
        </p:txBody>
      </p:sp>
    </p:spTree>
    <p:extLst>
      <p:ext uri="{BB962C8B-B14F-4D97-AF65-F5344CB8AC3E}">
        <p14:creationId xmlns:p14="http://schemas.microsoft.com/office/powerpoint/2010/main" val="60820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Following the EPA action letter regarding the 75 reservoirs, TCEQ hosted a nutrient criteria development advisory work group meeting in 2014. Following the meeting, we asked stakeholders for their input on how to address the reservoirs with disapproved criteria. We also asked about using site-specific criteria vs a blanket criteria approach, and whether there were other methods stakeholders suggested.</a:t>
            </a:r>
          </a:p>
          <a:p>
            <a:endParaRPr lang="en-US"/>
          </a:p>
        </p:txBody>
      </p:sp>
      <p:sp>
        <p:nvSpPr>
          <p:cNvPr id="4" name="Slide Number Placeholder 3"/>
          <p:cNvSpPr>
            <a:spLocks noGrp="1"/>
          </p:cNvSpPr>
          <p:nvPr>
            <p:ph type="sldNum" sz="quarter" idx="10"/>
          </p:nvPr>
        </p:nvSpPr>
        <p:spPr/>
        <p:txBody>
          <a:bodyPr/>
          <a:lstStyle/>
          <a:p>
            <a:fld id="{0ED8A9B0-80EF-A34D-B345-E2DEC5501E01}" type="slidenum">
              <a:rPr lang="en-US" smtClean="0"/>
              <a:t>5</a:t>
            </a:fld>
            <a:endParaRPr lang="en-US"/>
          </a:p>
        </p:txBody>
      </p:sp>
    </p:spTree>
    <p:extLst>
      <p:ext uri="{BB962C8B-B14F-4D97-AF65-F5344CB8AC3E}">
        <p14:creationId xmlns:p14="http://schemas.microsoft.com/office/powerpoint/2010/main" val="80221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latin typeface="Lato Regular"/>
              </a:rPr>
              <a:t>There were sixteen respondents in total. All respondents to the questions were strongly in favor of continuing to use the site-specific criteria to protect designated uses, given the variability of climate across Texas. Several respondents mentioned that there needs to be one method used for all criteria development, whether we do that by using the old method and adjusting the datasets for the reservoirs with disapproved criteria to account for trends of degradation, or we completely re-do the criteria for all reservoirs using a new method. A modeling approach was also favored by several respondents, in which seasonal conditions and variable inflow rates could be accounted for, and criteria would be set to be protective of the designated uses and/or a set trophic level.</a:t>
            </a:r>
            <a:endParaRPr lang="en-US"/>
          </a:p>
        </p:txBody>
      </p:sp>
      <p:sp>
        <p:nvSpPr>
          <p:cNvPr id="4" name="Slide Number Placeholder 3"/>
          <p:cNvSpPr>
            <a:spLocks noGrp="1"/>
          </p:cNvSpPr>
          <p:nvPr>
            <p:ph type="sldNum" sz="quarter" idx="10"/>
          </p:nvPr>
        </p:nvSpPr>
        <p:spPr/>
        <p:txBody>
          <a:bodyPr/>
          <a:lstStyle/>
          <a:p>
            <a:fld id="{0ED8A9B0-80EF-A34D-B345-E2DEC5501E01}" type="slidenum">
              <a:rPr lang="en-US" smtClean="0"/>
              <a:t>6</a:t>
            </a:fld>
            <a:endParaRPr lang="en-US"/>
          </a:p>
        </p:txBody>
      </p:sp>
    </p:spTree>
    <p:extLst>
      <p:ext uri="{BB962C8B-B14F-4D97-AF65-F5344CB8AC3E}">
        <p14:creationId xmlns:p14="http://schemas.microsoft.com/office/powerpoint/2010/main" val="235814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latin typeface="Lato Regular"/>
              </a:rPr>
              <a:t>TCEQ incorporated the input summarized in these first three bullets into TCEQ assessment guidance, which is still being discussed with EPA. For the last two bullets, regarding re-doing the criteria and using a modeling approach, we'd like the workgroup's input on the preference and viability of these and other potential options.</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7</a:t>
            </a:fld>
            <a:endParaRPr lang="en-US"/>
          </a:p>
        </p:txBody>
      </p:sp>
    </p:spTree>
    <p:extLst>
      <p:ext uri="{BB962C8B-B14F-4D97-AF65-F5344CB8AC3E}">
        <p14:creationId xmlns:p14="http://schemas.microsoft.com/office/powerpoint/2010/main" val="82256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ato Regular"/>
              </a:rPr>
              <a:t>I’d now like to open up the discussion to provide the workgroup an opportunity to provide input on the options from the survey and any other potential options for how we should proceed with the reservoirs with disapproved chlorophyll </a:t>
            </a:r>
            <a:r>
              <a:rPr lang="en-US" i="1">
                <a:latin typeface="Lato Regular"/>
              </a:rPr>
              <a:t>a</a:t>
            </a:r>
            <a:r>
              <a:rPr lang="en-US">
                <a:latin typeface="Lato Regular"/>
              </a:rPr>
              <a:t> criteria.</a:t>
            </a:r>
          </a:p>
          <a:p>
            <a:endParaRPr lang="en-US"/>
          </a:p>
          <a:p>
            <a:r>
              <a:rPr lang="en-US">
                <a:latin typeface="Lato Regular"/>
              </a:rPr>
              <a:t>We'll now take general questions on any of the presentations from today's meeting, including any questions on the periphyton handout.</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205208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p:cNvSpPr>
            <a:spLocks noGrp="1"/>
          </p:cNvSpPr>
          <p:nvPr>
            <p:ph type="dt" sz="half" idx="10"/>
          </p:nvPr>
        </p:nvSpPr>
        <p:spPr/>
        <p:txBody>
          <a:bodyPr/>
          <a:lstStyle/>
          <a:p>
            <a:fld id="{A0C21A69-CE6F-2440-BAE4-5A4B3040CF2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7170936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1A69-CE6F-2440-BAE4-5A4B3040CF2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3026424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1A69-CE6F-2440-BAE4-5A4B3040CF2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40551148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Picture Placeholder 3"/>
          <p:cNvSpPr>
            <a:spLocks noGrp="1"/>
          </p:cNvSpPr>
          <p:nvPr>
            <p:ph type="pic" sz="quarter" idx="11"/>
          </p:nvPr>
        </p:nvSpPr>
        <p:spPr>
          <a:xfrm>
            <a:off x="11946254" y="833680"/>
            <a:ext cx="10312303" cy="10312303"/>
          </a:xfrm>
          <a:prstGeom prst="diamond">
            <a:avLst/>
          </a:prstGeom>
          <a:solidFill>
            <a:schemeClr val="bg1">
              <a:lumMod val="95000"/>
            </a:schemeClr>
          </a:solidFill>
          <a:ln>
            <a:noFill/>
          </a:ln>
        </p:spPr>
        <p:txBody>
          <a:bodyPr/>
          <a:lstStyle/>
          <a:p>
            <a:endParaRPr lang="en-US"/>
          </a:p>
        </p:txBody>
      </p:sp>
    </p:spTree>
    <p:extLst>
      <p:ext uri="{BB962C8B-B14F-4D97-AF65-F5344CB8AC3E}">
        <p14:creationId xmlns:p14="http://schemas.microsoft.com/office/powerpoint/2010/main" val="66451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rot="2700000">
            <a:off x="13452788" y="2347551"/>
            <a:ext cx="7299235" cy="7284563"/>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C21A69-CE6F-2440-BAE4-5A4B3040CF2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3605700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21A69-CE6F-2440-BAE4-5A4B3040CF2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910702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C21A69-CE6F-2440-BAE4-5A4B3040CF2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4664886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C21A69-CE6F-2440-BAE4-5A4B3040CF2A}"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33676762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C21A69-CE6F-2440-BAE4-5A4B3040CF2A}"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3680515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4199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15339189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0C21A69-CE6F-2440-BAE4-5A4B3040CF2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3AD81-3AD4-9C46-856E-C08CF1183C60}" type="slidenum">
              <a:rPr lang="en-US" smtClean="0"/>
              <a:t>‹#›</a:t>
            </a:fld>
            <a:endParaRPr lang="en-US"/>
          </a:p>
        </p:txBody>
      </p:sp>
    </p:spTree>
    <p:extLst>
      <p:ext uri="{BB962C8B-B14F-4D97-AF65-F5344CB8AC3E}">
        <p14:creationId xmlns:p14="http://schemas.microsoft.com/office/powerpoint/2010/main" val="28323566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A0C21A69-CE6F-2440-BAE4-5A4B3040CF2A}" type="datetimeFigureOut">
              <a:rPr lang="en-US" smtClean="0"/>
              <a:t>12/14/2020</a:t>
            </a:fld>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EBE3AD81-3AD4-9C46-856E-C08CF1183C60}" type="slidenum">
              <a:rPr lang="en-US" smtClean="0"/>
              <a:t>‹#›</a:t>
            </a:fld>
            <a:endParaRPr lang="en-US"/>
          </a:p>
        </p:txBody>
      </p:sp>
    </p:spTree>
    <p:extLst>
      <p:ext uri="{BB962C8B-B14F-4D97-AF65-F5344CB8AC3E}">
        <p14:creationId xmlns:p14="http://schemas.microsoft.com/office/powerpoint/2010/main" val="347829455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2" r:id="rId12"/>
    <p:sldLayoutId id="2147484077" r:id="rId13"/>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7A10-F6B6-5448-88F9-51F03B3AC280}"/>
              </a:ext>
            </a:extLst>
          </p:cNvPr>
          <p:cNvSpPr>
            <a:spLocks noGrp="1"/>
          </p:cNvSpPr>
          <p:nvPr>
            <p:ph type="title"/>
          </p:nvPr>
        </p:nvSpPr>
        <p:spPr>
          <a:xfrm>
            <a:off x="1676378" y="5077234"/>
            <a:ext cx="21025723" cy="2651126"/>
          </a:xfrm>
        </p:spPr>
        <p:txBody>
          <a:bodyPr>
            <a:noAutofit/>
          </a:bodyPr>
          <a:lstStyle/>
          <a:p>
            <a:pPr algn="ctr"/>
            <a:r>
              <a:rPr lang="en-US" sz="9600" b="1">
                <a:solidFill>
                  <a:schemeClr val="tx1">
                    <a:lumMod val="65000"/>
                    <a:lumOff val="35000"/>
                  </a:schemeClr>
                </a:solidFill>
                <a:latin typeface="Lato"/>
                <a:ea typeface="Lato" charset="0"/>
                <a:cs typeface="Lato" charset="0"/>
              </a:rPr>
              <a:t>Proceeding with Reservoirs with Disapproved Chlorophyll </a:t>
            </a:r>
            <a:r>
              <a:rPr lang="en-US" sz="9600" b="1" i="1">
                <a:solidFill>
                  <a:schemeClr val="tx1">
                    <a:lumMod val="65000"/>
                    <a:lumOff val="35000"/>
                  </a:schemeClr>
                </a:solidFill>
                <a:latin typeface="Lato"/>
                <a:ea typeface="Lato" charset="0"/>
                <a:cs typeface="Lato" charset="0"/>
              </a:rPr>
              <a:t>a </a:t>
            </a:r>
            <a:r>
              <a:rPr lang="en-US" sz="9600" b="1">
                <a:solidFill>
                  <a:schemeClr val="tx1">
                    <a:lumMod val="65000"/>
                    <a:lumOff val="35000"/>
                  </a:schemeClr>
                </a:solidFill>
                <a:latin typeface="Lato"/>
                <a:ea typeface="Lato" charset="0"/>
                <a:cs typeface="Lato" charset="0"/>
              </a:rPr>
              <a:t>Criteria</a:t>
            </a:r>
            <a:endParaRPr lang="en-US" sz="9600"/>
          </a:p>
        </p:txBody>
      </p:sp>
      <p:sp>
        <p:nvSpPr>
          <p:cNvPr id="10" name="Subtitle 2">
            <a:extLst>
              <a:ext uri="{FF2B5EF4-FFF2-40B4-BE49-F238E27FC236}">
                <a16:creationId xmlns:a16="http://schemas.microsoft.com/office/drawing/2014/main" id="{D2D0BB7C-5378-1C45-81DF-DCF481A7421E}"/>
              </a:ext>
            </a:extLst>
          </p:cNvPr>
          <p:cNvSpPr txBox="1">
            <a:spLocks/>
          </p:cNvSpPr>
          <p:nvPr/>
        </p:nvSpPr>
        <p:spPr>
          <a:xfrm>
            <a:off x="575955" y="10670015"/>
            <a:ext cx="17047028" cy="2360145"/>
          </a:xfrm>
          <a:prstGeom prst="rect">
            <a:avLst/>
          </a:prstGeom>
        </p:spPr>
        <p:txBody>
          <a:bodyPr vert="horz" wrap="square" lIns="217433" tIns="108718" rIns="217433" bIns="108718" numCol="1" rtlCol="0">
            <a:spAutoFit/>
          </a:bodyPr>
          <a:lstStyle>
            <a:defPPr>
              <a:defRPr lang="en-US"/>
            </a:defPPr>
            <a:lvl1pPr marL="685800" indent="-685800" defTabSz="1087636">
              <a:lnSpc>
                <a:spcPts val="4299"/>
              </a:lnSpc>
              <a:spcBef>
                <a:spcPts val="2352"/>
              </a:spcBef>
              <a:spcAft>
                <a:spcPts val="2400"/>
              </a:spcAft>
              <a:buFont typeface="Arial" panose="020B0604020202020204" pitchFamily="34" charset="0"/>
              <a:buChar char="•"/>
              <a:defRPr sz="4800">
                <a:latin typeface="Lato" charset="0"/>
                <a:ea typeface="Lato" charset="0"/>
                <a:cs typeface="Lato"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indent="0">
              <a:spcBef>
                <a:spcPts val="0"/>
              </a:spcBef>
              <a:spcAft>
                <a:spcPts val="1800"/>
              </a:spcAft>
              <a:buNone/>
            </a:pPr>
            <a:r>
              <a:rPr lang="en-US">
                <a:solidFill>
                  <a:schemeClr val="tx1">
                    <a:lumMod val="75000"/>
                    <a:lumOff val="25000"/>
                  </a:schemeClr>
                </a:solidFill>
              </a:rPr>
              <a:t>Jeremy Walls​</a:t>
            </a:r>
          </a:p>
          <a:p>
            <a:pPr marL="0" indent="0">
              <a:spcBef>
                <a:spcPts val="0"/>
              </a:spcBef>
              <a:spcAft>
                <a:spcPts val="1800"/>
              </a:spcAft>
              <a:buNone/>
            </a:pPr>
            <a:r>
              <a:rPr lang="en-US">
                <a:solidFill>
                  <a:schemeClr val="tx1">
                    <a:lumMod val="75000"/>
                    <a:lumOff val="25000"/>
                  </a:schemeClr>
                </a:solidFill>
              </a:rPr>
              <a:t>Nutrient Criteria Coordinator | Water Quality Standards Group​</a:t>
            </a:r>
          </a:p>
          <a:p>
            <a:pPr marL="0" indent="0">
              <a:spcBef>
                <a:spcPts val="0"/>
              </a:spcBef>
              <a:spcAft>
                <a:spcPts val="1800"/>
              </a:spcAft>
              <a:buNone/>
            </a:pPr>
            <a:r>
              <a:rPr lang="en-US">
                <a:solidFill>
                  <a:schemeClr val="tx1">
                    <a:lumMod val="75000"/>
                    <a:lumOff val="25000"/>
                  </a:schemeClr>
                </a:solidFill>
              </a:rPr>
              <a:t>Jeremy.walls@tceq.texas.gov | 512-239-3164</a:t>
            </a:r>
          </a:p>
        </p:txBody>
      </p:sp>
      <p:grpSp>
        <p:nvGrpSpPr>
          <p:cNvPr id="29" name="Group 28">
            <a:extLst>
              <a:ext uri="{C183D7F6-B498-43B3-948B-1728B52AA6E4}">
                <adec:decorative xmlns:adec="http://schemas.microsoft.com/office/drawing/2017/decorative" val="1"/>
              </a:ext>
            </a:extLst>
          </p:cNvPr>
          <p:cNvGrpSpPr/>
          <p:nvPr/>
        </p:nvGrpSpPr>
        <p:grpSpPr>
          <a:xfrm rot="10800000">
            <a:off x="17111435" y="11759609"/>
            <a:ext cx="7266215" cy="1118191"/>
            <a:chOff x="0" y="838200"/>
            <a:chExt cx="7266215" cy="1118191"/>
          </a:xfrm>
        </p:grpSpPr>
        <p:sp>
          <p:nvSpPr>
            <p:cNvPr id="30" name="Rectangle 2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3" name="Rectangle 22"/>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224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CB4-6349-2E4A-8A3A-82D0EDC0277C}"/>
              </a:ext>
            </a:extLst>
          </p:cNvPr>
          <p:cNvSpPr>
            <a:spLocks noGrp="1"/>
          </p:cNvSpPr>
          <p:nvPr>
            <p:ph type="title"/>
          </p:nvPr>
        </p:nvSpPr>
        <p:spPr>
          <a:xfrm>
            <a:off x="1806623" y="1879875"/>
            <a:ext cx="21025723" cy="2651126"/>
          </a:xfrm>
        </p:spPr>
        <p:txBody>
          <a:bodyPr>
            <a:normAutofit/>
          </a:bodyPr>
          <a:lstStyle/>
          <a:p>
            <a:r>
              <a:rPr lang="en-US" sz="7200" b="1">
                <a:solidFill>
                  <a:schemeClr val="tx2"/>
                </a:solidFill>
                <a:latin typeface="Lato" charset="0"/>
                <a:ea typeface="Lato" charset="0"/>
                <a:cs typeface="Lato" charset="0"/>
              </a:rPr>
              <a:t>2010 Chlorophyll </a:t>
            </a:r>
            <a:r>
              <a:rPr lang="en-US" sz="7200" b="1" i="1">
                <a:solidFill>
                  <a:schemeClr val="tx2"/>
                </a:solidFill>
                <a:latin typeface="Lato" charset="0"/>
                <a:ea typeface="Lato" charset="0"/>
                <a:cs typeface="Lato" charset="0"/>
              </a:rPr>
              <a:t>a </a:t>
            </a:r>
            <a:r>
              <a:rPr lang="en-US" sz="7200" b="1">
                <a:solidFill>
                  <a:schemeClr val="tx2"/>
                </a:solidFill>
                <a:latin typeface="Lato" charset="0"/>
                <a:ea typeface="Lato" charset="0"/>
                <a:cs typeface="Lato" charset="0"/>
              </a:rPr>
              <a:t>Criteria</a:t>
            </a:r>
            <a:endParaRPr lang="en-US" sz="7200"/>
          </a:p>
        </p:txBody>
      </p:sp>
      <p:sp>
        <p:nvSpPr>
          <p:cNvPr id="13" name="Subtitle 2">
            <a:extLst>
              <a:ext uri="{FF2B5EF4-FFF2-40B4-BE49-F238E27FC236}">
                <a16:creationId xmlns:a16="http://schemas.microsoft.com/office/drawing/2014/main" id="{3A36CA2D-D552-4F4E-B9A4-C9B8F42CA9A6}"/>
              </a:ext>
            </a:extLst>
          </p:cNvPr>
          <p:cNvSpPr txBox="1">
            <a:spLocks/>
          </p:cNvSpPr>
          <p:nvPr/>
        </p:nvSpPr>
        <p:spPr>
          <a:xfrm>
            <a:off x="1796274" y="4082800"/>
            <a:ext cx="11440138" cy="7667752"/>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685800" indent="-685800" algn="l">
              <a:lnSpc>
                <a:spcPct val="100000"/>
              </a:lnSpc>
              <a:spcBef>
                <a:spcPts val="1800"/>
              </a:spcBef>
              <a:spcAft>
                <a:spcPts val="1200"/>
              </a:spcAft>
              <a:buFont typeface="Arial" panose="020B0604020202020204" pitchFamily="34" charset="0"/>
              <a:buChar char="•"/>
            </a:pPr>
            <a:r>
              <a:rPr lang="en-US" sz="4800">
                <a:solidFill>
                  <a:schemeClr val="tx1"/>
                </a:solidFill>
                <a:latin typeface="Lato"/>
                <a:ea typeface="Lato" charset="0"/>
                <a:cs typeface="Lato" charset="0"/>
              </a:rPr>
              <a:t>TCEQ adopted site-specific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criteria for 75 reservoirs</a:t>
            </a:r>
            <a:endParaRPr lang="en-US">
              <a:solidFill>
                <a:schemeClr val="tx1"/>
              </a:solidFill>
              <a:latin typeface="Lato"/>
            </a:endParaRPr>
          </a:p>
          <a:p>
            <a:pPr marL="685800" indent="-685800" algn="l">
              <a:lnSpc>
                <a:spcPct val="100000"/>
              </a:lnSpc>
              <a:spcBef>
                <a:spcPts val="1800"/>
              </a:spcBef>
              <a:spcAft>
                <a:spcPts val="1200"/>
              </a:spcAft>
              <a:buFont typeface="Arial" panose="020B0604020202020204" pitchFamily="34" charset="0"/>
              <a:buChar char="•"/>
            </a:pPr>
            <a:r>
              <a:rPr lang="en-US" sz="4800">
                <a:solidFill>
                  <a:schemeClr val="tx1"/>
                </a:solidFill>
                <a:latin typeface="Lato"/>
                <a:ea typeface="Lato" charset="0"/>
                <a:cs typeface="Lato" charset="0"/>
              </a:rPr>
              <a:t>Based on historical conditions</a:t>
            </a:r>
          </a:p>
          <a:p>
            <a:pPr marL="685800" indent="-685800" algn="l">
              <a:lnSpc>
                <a:spcPct val="100000"/>
              </a:lnSpc>
              <a:spcBef>
                <a:spcPts val="1800"/>
              </a:spcBef>
              <a:spcAft>
                <a:spcPts val="1200"/>
              </a:spcAft>
              <a:buFont typeface="Arial" panose="020B0604020202020204" pitchFamily="34" charset="0"/>
              <a:buChar char="•"/>
            </a:pPr>
            <a:r>
              <a:rPr lang="en-US" sz="4800">
                <a:solidFill>
                  <a:schemeClr val="tx1"/>
                </a:solidFill>
                <a:latin typeface="Lato"/>
                <a:ea typeface="Lato" charset="0"/>
                <a:cs typeface="Lato" charset="0"/>
              </a:rPr>
              <a:t>99</a:t>
            </a:r>
            <a:r>
              <a:rPr lang="en-US" sz="4800" baseline="30000">
                <a:solidFill>
                  <a:schemeClr val="tx1"/>
                </a:solidFill>
                <a:latin typeface="Lato"/>
                <a:ea typeface="Lato" charset="0"/>
                <a:cs typeface="Lato" charset="0"/>
              </a:rPr>
              <a:t>th</a:t>
            </a:r>
            <a:r>
              <a:rPr lang="en-US" sz="4800">
                <a:solidFill>
                  <a:schemeClr val="tx1"/>
                </a:solidFill>
                <a:latin typeface="Lato"/>
                <a:ea typeface="Lato" charset="0"/>
                <a:cs typeface="Lato" charset="0"/>
              </a:rPr>
              <a:t> percentile of prediction interval</a:t>
            </a:r>
          </a:p>
          <a:p>
            <a:pPr marL="685800" indent="-685800" algn="l">
              <a:lnSpc>
                <a:spcPct val="100000"/>
              </a:lnSpc>
              <a:spcBef>
                <a:spcPts val="1800"/>
              </a:spcBef>
              <a:spcAft>
                <a:spcPts val="1200"/>
              </a:spcAft>
              <a:buFont typeface="Arial" panose="020B0604020202020204" pitchFamily="34" charset="0"/>
              <a:buChar char="•"/>
            </a:pPr>
            <a:r>
              <a:rPr lang="en-US" sz="4800">
                <a:solidFill>
                  <a:schemeClr val="tx1"/>
                </a:solidFill>
                <a:latin typeface="Lato"/>
                <a:ea typeface="Lato" charset="0"/>
                <a:cs typeface="Lato" charset="0"/>
              </a:rPr>
              <a:t>Criteria ranged from 5-55.8 µg/L</a:t>
            </a:r>
          </a:p>
          <a:p>
            <a:pPr marL="685800" indent="-685800" algn="l">
              <a:lnSpc>
                <a:spcPct val="100000"/>
              </a:lnSpc>
              <a:spcBef>
                <a:spcPts val="1800"/>
              </a:spcBef>
              <a:spcAft>
                <a:spcPts val="1200"/>
              </a:spcAft>
              <a:buFont typeface="Arial" panose="020B0604020202020204" pitchFamily="34" charset="0"/>
              <a:buChar char="•"/>
            </a:pPr>
            <a:r>
              <a:rPr lang="en-US" sz="4800">
                <a:solidFill>
                  <a:schemeClr val="tx1"/>
                </a:solidFill>
                <a:latin typeface="Lato"/>
                <a:ea typeface="Lato" charset="0"/>
                <a:cs typeface="Lato" charset="0"/>
              </a:rPr>
              <a:t>Meant to maintain existing water quality and protect long-term existing conditions and uses </a:t>
            </a:r>
            <a:endParaRPr lang="en-US" sz="4800">
              <a:solidFill>
                <a:schemeClr val="tx1"/>
              </a:solidFill>
              <a:latin typeface="Lato" charset="0"/>
              <a:ea typeface="Lato" charset="0"/>
              <a:cs typeface="Lato" charset="0"/>
            </a:endParaRPr>
          </a:p>
        </p:txBody>
      </p:sp>
      <p:pic>
        <p:nvPicPr>
          <p:cNvPr id="18" name="Picture 17" descr="Image depicting an example boxplot of chlorophyll a data for a reservoir, showing the upper and lower bounds of a 99% prediction interval.">
            <a:extLst>
              <a:ext uri="{FF2B5EF4-FFF2-40B4-BE49-F238E27FC236}">
                <a16:creationId xmlns:a16="http://schemas.microsoft.com/office/drawing/2014/main" id="{1C26E029-01BB-FA4B-8ABA-C00478150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3878" y="3159718"/>
            <a:ext cx="8885912" cy="9421501"/>
          </a:xfrm>
          <a:prstGeom prst="rect">
            <a:avLst/>
          </a:prstGeom>
        </p:spPr>
      </p:pic>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142686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634DA-608E-AC4B-A2AE-EA0F93FA12D4}"/>
              </a:ext>
            </a:extLst>
          </p:cNvPr>
          <p:cNvSpPr>
            <a:spLocks noGrp="1"/>
          </p:cNvSpPr>
          <p:nvPr>
            <p:ph type="title"/>
          </p:nvPr>
        </p:nvSpPr>
        <p:spPr>
          <a:xfrm>
            <a:off x="1806623" y="1902484"/>
            <a:ext cx="21025723" cy="2651126"/>
          </a:xfrm>
        </p:spPr>
        <p:txBody>
          <a:bodyPr>
            <a:normAutofit/>
          </a:bodyPr>
          <a:lstStyle/>
          <a:p>
            <a:r>
              <a:rPr lang="en-US" sz="7200" b="1">
                <a:solidFill>
                  <a:schemeClr val="tx2"/>
                </a:solidFill>
                <a:latin typeface="Lato" charset="0"/>
                <a:ea typeface="Lato" charset="0"/>
                <a:cs typeface="Lato" charset="0"/>
              </a:rPr>
              <a:t>EPA Action</a:t>
            </a:r>
            <a:endParaRPr lang="en-US" sz="7200"/>
          </a:p>
        </p:txBody>
      </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2">
            <a:extLst>
              <a:ext uri="{FF2B5EF4-FFF2-40B4-BE49-F238E27FC236}">
                <a16:creationId xmlns:a16="http://schemas.microsoft.com/office/drawing/2014/main" id="{9DFB093B-31F1-C24C-AA7A-6AFF06D66CD7}"/>
              </a:ext>
            </a:extLst>
          </p:cNvPr>
          <p:cNvSpPr txBox="1">
            <a:spLocks/>
          </p:cNvSpPr>
          <p:nvPr/>
        </p:nvSpPr>
        <p:spPr>
          <a:xfrm>
            <a:off x="1683021" y="4111139"/>
            <a:ext cx="10505803" cy="6744423"/>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a:ea typeface="Lato" charset="0"/>
                <a:cs typeface="Lato" charset="0"/>
              </a:rPr>
              <a:t>In 2013, EPA approved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criteria for 39 reservoirs, disapproved the criteria for 36 reservoirs</a:t>
            </a:r>
            <a:endParaRPr lang="en-US">
              <a:solidFill>
                <a:schemeClr val="tx1"/>
              </a:solidFill>
              <a:latin typeface="Lato"/>
            </a:endParaRPr>
          </a:p>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a:ea typeface="Lato" charset="0"/>
                <a:cs typeface="Lato" charset="0"/>
              </a:rPr>
              <a:t>Disapproval based on EPA’s conclusion that the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criteria are not protective of each reservoir’s designated uses</a:t>
            </a:r>
          </a:p>
        </p:txBody>
      </p:sp>
      <p:sp>
        <p:nvSpPr>
          <p:cNvPr id="10" name="Subtitle 2">
            <a:extLst>
              <a:ext uri="{FF2B5EF4-FFF2-40B4-BE49-F238E27FC236}">
                <a16:creationId xmlns:a16="http://schemas.microsoft.com/office/drawing/2014/main" id="{55900CC6-4055-8D49-AC44-8C06535051A5}"/>
              </a:ext>
            </a:extLst>
          </p:cNvPr>
          <p:cNvSpPr txBox="1">
            <a:spLocks/>
          </p:cNvSpPr>
          <p:nvPr/>
        </p:nvSpPr>
        <p:spPr>
          <a:xfrm>
            <a:off x="13325055" y="4020619"/>
            <a:ext cx="10505803" cy="2435551"/>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352"/>
              </a:spcBef>
              <a:spcAft>
                <a:spcPts val="2400"/>
              </a:spcAft>
            </a:pPr>
            <a:r>
              <a:rPr lang="en-US" sz="4800">
                <a:solidFill>
                  <a:schemeClr val="tx1"/>
                </a:solidFill>
                <a:latin typeface="Lato"/>
                <a:ea typeface="Lato" charset="0"/>
                <a:cs typeface="Lato" charset="0"/>
              </a:rPr>
              <a:t>EPA reviewed and acted on each reservoir-specific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criterion individually</a:t>
            </a:r>
          </a:p>
        </p:txBody>
      </p:sp>
      <p:cxnSp>
        <p:nvCxnSpPr>
          <p:cNvPr id="11" name="Straight Connector 10">
            <a:extLst>
              <a:ext uri="{FF2B5EF4-FFF2-40B4-BE49-F238E27FC236}">
                <a16:creationId xmlns:a16="http://schemas.microsoft.com/office/drawing/2014/main" id="{9783A150-66B6-F64D-BCE5-0DFE4B2AEBAC}"/>
              </a:ext>
              <a:ext uri="{C183D7F6-B498-43B3-948B-1728B52AA6E4}">
                <adec:decorative xmlns:adec="http://schemas.microsoft.com/office/drawing/2017/decorative" val="1"/>
              </a:ext>
            </a:extLst>
          </p:cNvPr>
          <p:cNvCxnSpPr/>
          <p:nvPr/>
        </p:nvCxnSpPr>
        <p:spPr>
          <a:xfrm>
            <a:off x="12635347" y="4511289"/>
            <a:ext cx="0" cy="68093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87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1E94295E-3CC4-CD42-B371-12CD81F6B1F7}"/>
              </a:ext>
            </a:extLst>
          </p:cNvPr>
          <p:cNvSpPr>
            <a:spLocks noGrp="1"/>
          </p:cNvSpPr>
          <p:nvPr>
            <p:ph type="title"/>
          </p:nvPr>
        </p:nvSpPr>
        <p:spPr>
          <a:xfrm>
            <a:off x="1806623" y="1890326"/>
            <a:ext cx="21025723" cy="2651126"/>
          </a:xfrm>
        </p:spPr>
        <p:txBody>
          <a:bodyPr>
            <a:normAutofit/>
          </a:bodyPr>
          <a:lstStyle/>
          <a:p>
            <a:r>
              <a:rPr lang="en-US" sz="7200" b="1">
                <a:solidFill>
                  <a:schemeClr val="tx2"/>
                </a:solidFill>
                <a:latin typeface="Lato" charset="0"/>
                <a:ea typeface="Lato" charset="0"/>
                <a:cs typeface="Lato" charset="0"/>
              </a:rPr>
              <a:t>EPA Action</a:t>
            </a:r>
            <a:endParaRPr lang="en-US" sz="7200"/>
          </a:p>
        </p:txBody>
      </p:sp>
      <p:sp>
        <p:nvSpPr>
          <p:cNvPr id="13" name="Subtitle 2">
            <a:extLst>
              <a:ext uri="{FF2B5EF4-FFF2-40B4-BE49-F238E27FC236}">
                <a16:creationId xmlns:a16="http://schemas.microsoft.com/office/drawing/2014/main" id="{3A36CA2D-D552-4F4E-B9A4-C9B8F42CA9A6}"/>
              </a:ext>
            </a:extLst>
          </p:cNvPr>
          <p:cNvSpPr txBox="1">
            <a:spLocks/>
          </p:cNvSpPr>
          <p:nvPr/>
        </p:nvSpPr>
        <p:spPr>
          <a:xfrm>
            <a:off x="1683021" y="4111139"/>
            <a:ext cx="10505803" cy="6744423"/>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a:ea typeface="Lato" charset="0"/>
                <a:cs typeface="Lato" charset="0"/>
              </a:rPr>
              <a:t>In 2013, EPA approved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criteria for 39 reservoirs, disapproved the criteria for 36 reservoirs</a:t>
            </a:r>
            <a:endParaRPr lang="en-US">
              <a:solidFill>
                <a:schemeClr val="tx1"/>
              </a:solidFill>
              <a:latin typeface="Lato"/>
            </a:endParaRPr>
          </a:p>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a:ea typeface="Lato" charset="0"/>
                <a:cs typeface="Lato" charset="0"/>
              </a:rPr>
              <a:t>Disapproval based on EPA’s conclusion that the chlorophyll </a:t>
            </a:r>
            <a:r>
              <a:rPr lang="en-US" sz="4800" i="1">
                <a:solidFill>
                  <a:schemeClr val="tx1"/>
                </a:solidFill>
                <a:latin typeface="Lato"/>
                <a:ea typeface="Lato" charset="0"/>
                <a:cs typeface="Lato" charset="0"/>
              </a:rPr>
              <a:t>a</a:t>
            </a:r>
            <a:r>
              <a:rPr lang="en-US" sz="4800">
                <a:solidFill>
                  <a:schemeClr val="tx1"/>
                </a:solidFill>
                <a:latin typeface="Lato"/>
                <a:ea typeface="Lato" charset="0"/>
                <a:cs typeface="Lato" charset="0"/>
              </a:rPr>
              <a:t> criteria are not protective of each reservoir’s designated uses</a:t>
            </a:r>
          </a:p>
        </p:txBody>
      </p:sp>
      <p:sp>
        <p:nvSpPr>
          <p:cNvPr id="9" name="Subtitle 2">
            <a:extLst>
              <a:ext uri="{FF2B5EF4-FFF2-40B4-BE49-F238E27FC236}">
                <a16:creationId xmlns:a16="http://schemas.microsoft.com/office/drawing/2014/main" id="{B4999393-4A14-AA43-864C-E6AA88FCA1CF}"/>
              </a:ext>
            </a:extLst>
          </p:cNvPr>
          <p:cNvSpPr txBox="1">
            <a:spLocks/>
          </p:cNvSpPr>
          <p:nvPr/>
        </p:nvSpPr>
        <p:spPr>
          <a:xfrm>
            <a:off x="13352608" y="4029588"/>
            <a:ext cx="10505803" cy="7821640"/>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352"/>
              </a:spcBef>
              <a:spcAft>
                <a:spcPts val="2400"/>
              </a:spcAft>
            </a:pPr>
            <a:r>
              <a:rPr lang="en-US" sz="4800">
                <a:solidFill>
                  <a:schemeClr val="tx1"/>
                </a:solidFill>
                <a:latin typeface="Lato"/>
                <a:ea typeface="Lato" charset="0"/>
                <a:cs typeface="Lato" charset="0"/>
              </a:rPr>
              <a:t>Factors affecting EPA decision on disapproval:</a:t>
            </a:r>
            <a:endParaRPr lang="en-US"/>
          </a:p>
          <a:p>
            <a:pPr marL="1772920" lvl="1" indent="-685800" algn="l">
              <a:lnSpc>
                <a:spcPct val="100000"/>
              </a:lnSpc>
              <a:spcBef>
                <a:spcPts val="1152"/>
              </a:spcBef>
              <a:spcAft>
                <a:spcPts val="1200"/>
              </a:spcAft>
              <a:buFont typeface="Arial" panose="020B0604020202020204" pitchFamily="34" charset="0"/>
              <a:buChar char="•"/>
            </a:pPr>
            <a:r>
              <a:rPr lang="en-US" sz="4400">
                <a:solidFill>
                  <a:schemeClr val="tx1"/>
                </a:solidFill>
                <a:latin typeface="Lato"/>
                <a:ea typeface="Lato" charset="0"/>
                <a:cs typeface="Lato" charset="0"/>
              </a:rPr>
              <a:t>Reservoir trophic state</a:t>
            </a:r>
          </a:p>
          <a:p>
            <a:pPr marL="1772920" lvl="1" indent="-685800" algn="l">
              <a:lnSpc>
                <a:spcPct val="100000"/>
              </a:lnSpc>
              <a:spcBef>
                <a:spcPts val="1152"/>
              </a:spcBef>
              <a:spcAft>
                <a:spcPts val="1200"/>
              </a:spcAft>
              <a:buFont typeface="Arial" panose="020B0604020202020204" pitchFamily="34" charset="0"/>
              <a:buChar char="•"/>
            </a:pPr>
            <a:r>
              <a:rPr lang="en-US" sz="4400">
                <a:solidFill>
                  <a:schemeClr val="tx1"/>
                </a:solidFill>
                <a:latin typeface="Lato"/>
                <a:ea typeface="Lato" charset="0"/>
                <a:cs typeface="Lato" charset="0"/>
              </a:rPr>
              <a:t>Chlorophyll </a:t>
            </a:r>
            <a:r>
              <a:rPr lang="en-US" sz="4400" i="1">
                <a:solidFill>
                  <a:schemeClr val="tx1"/>
                </a:solidFill>
                <a:latin typeface="Lato"/>
                <a:ea typeface="Lato" charset="0"/>
                <a:cs typeface="Lato" charset="0"/>
              </a:rPr>
              <a:t>a </a:t>
            </a:r>
            <a:r>
              <a:rPr lang="en-US" sz="4400">
                <a:solidFill>
                  <a:schemeClr val="tx1"/>
                </a:solidFill>
                <a:latin typeface="Lato"/>
                <a:ea typeface="Lato" charset="0"/>
                <a:cs typeface="Lato" charset="0"/>
              </a:rPr>
              <a:t>values exceeding 30 µg/L</a:t>
            </a:r>
            <a:endParaRPr lang="en-US" sz="4400">
              <a:solidFill>
                <a:schemeClr val="tx1"/>
              </a:solidFill>
              <a:latin typeface="Lato" charset="0"/>
              <a:ea typeface="Lato" charset="0"/>
              <a:cs typeface="Lato" charset="0"/>
            </a:endParaRPr>
          </a:p>
          <a:p>
            <a:pPr marL="1772920" lvl="1" indent="-685800" algn="l">
              <a:lnSpc>
                <a:spcPct val="100000"/>
              </a:lnSpc>
              <a:spcBef>
                <a:spcPts val="1152"/>
              </a:spcBef>
              <a:spcAft>
                <a:spcPts val="1200"/>
              </a:spcAft>
              <a:buFont typeface="Arial" panose="020B0604020202020204" pitchFamily="34" charset="0"/>
              <a:buChar char="•"/>
            </a:pPr>
            <a:r>
              <a:rPr lang="en-US" sz="4400">
                <a:solidFill>
                  <a:schemeClr val="tx1"/>
                </a:solidFill>
                <a:latin typeface="Lato"/>
                <a:ea typeface="Lato" charset="0"/>
                <a:cs typeface="Lato" charset="0"/>
              </a:rPr>
              <a:t>Trend of increasing chlorophyll </a:t>
            </a:r>
            <a:r>
              <a:rPr lang="en-US" sz="4400" i="1">
                <a:solidFill>
                  <a:schemeClr val="tx1"/>
                </a:solidFill>
                <a:latin typeface="Lato"/>
                <a:ea typeface="Lato" charset="0"/>
                <a:cs typeface="Lato" charset="0"/>
              </a:rPr>
              <a:t>a </a:t>
            </a:r>
            <a:r>
              <a:rPr lang="en-US" sz="4400">
                <a:solidFill>
                  <a:schemeClr val="tx1"/>
                </a:solidFill>
                <a:latin typeface="Lato"/>
                <a:ea typeface="Lato" charset="0"/>
                <a:cs typeface="Lato" charset="0"/>
              </a:rPr>
              <a:t>values</a:t>
            </a:r>
            <a:endParaRPr lang="en-US" sz="4400">
              <a:solidFill>
                <a:schemeClr val="tx1"/>
              </a:solidFill>
              <a:latin typeface="Lato" charset="0"/>
              <a:ea typeface="Lato" charset="0"/>
              <a:cs typeface="Lato" charset="0"/>
            </a:endParaRPr>
          </a:p>
          <a:p>
            <a:pPr marL="1772920" lvl="1" indent="-685800" algn="l">
              <a:lnSpc>
                <a:spcPct val="100000"/>
              </a:lnSpc>
              <a:spcBef>
                <a:spcPts val="1152"/>
              </a:spcBef>
              <a:spcAft>
                <a:spcPts val="1200"/>
              </a:spcAft>
              <a:buFont typeface="Arial" panose="020B0604020202020204" pitchFamily="34" charset="0"/>
              <a:buChar char="•"/>
            </a:pPr>
            <a:r>
              <a:rPr lang="en-US" sz="4400">
                <a:solidFill>
                  <a:schemeClr val="tx1"/>
                </a:solidFill>
                <a:latin typeface="Lato"/>
                <a:ea typeface="Lato" charset="0"/>
                <a:cs typeface="Lato" charset="0"/>
              </a:rPr>
              <a:t>Nutrient concerns in Integrated Reports</a:t>
            </a:r>
            <a:endParaRPr lang="en-US" sz="4400">
              <a:solidFill>
                <a:schemeClr val="tx1"/>
              </a:solidFill>
              <a:latin typeface="Lato" charset="0"/>
              <a:ea typeface="Lato" charset="0"/>
              <a:cs typeface="Lato" charset="0"/>
            </a:endParaRPr>
          </a:p>
        </p:txBody>
      </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a:extLst>
              <a:ext uri="{FF2B5EF4-FFF2-40B4-BE49-F238E27FC236}">
                <a16:creationId xmlns:a16="http://schemas.microsoft.com/office/drawing/2014/main" id="{67B3C44F-274F-AF48-9445-ADE30C534E7E}"/>
              </a:ext>
              <a:ext uri="{C183D7F6-B498-43B3-948B-1728B52AA6E4}">
                <adec:decorative xmlns:adec="http://schemas.microsoft.com/office/drawing/2017/decorative" val="1"/>
              </a:ext>
            </a:extLst>
          </p:cNvPr>
          <p:cNvCxnSpPr/>
          <p:nvPr/>
        </p:nvCxnSpPr>
        <p:spPr>
          <a:xfrm>
            <a:off x="12635347" y="4511289"/>
            <a:ext cx="0" cy="68093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1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7A45-095F-FA45-A94C-025667A15646}"/>
              </a:ext>
            </a:extLst>
          </p:cNvPr>
          <p:cNvSpPr>
            <a:spLocks noGrp="1"/>
          </p:cNvSpPr>
          <p:nvPr>
            <p:ph type="title"/>
          </p:nvPr>
        </p:nvSpPr>
        <p:spPr>
          <a:xfrm>
            <a:off x="1806623" y="1956391"/>
            <a:ext cx="21025723" cy="2651126"/>
          </a:xfrm>
        </p:spPr>
        <p:txBody>
          <a:bodyPr>
            <a:normAutofit/>
          </a:bodyPr>
          <a:lstStyle/>
          <a:p>
            <a:r>
              <a:rPr lang="en-US" sz="7200" b="1">
                <a:solidFill>
                  <a:schemeClr val="tx2"/>
                </a:solidFill>
                <a:latin typeface="Lato" charset="0"/>
                <a:ea typeface="Lato" charset="0"/>
                <a:cs typeface="Lato" charset="0"/>
              </a:rPr>
              <a:t>Where to go from here…</a:t>
            </a:r>
            <a:endParaRPr lang="en-US" sz="7200"/>
          </a:p>
        </p:txBody>
      </p:sp>
      <p:sp>
        <p:nvSpPr>
          <p:cNvPr id="13" name="Subtitle 2">
            <a:extLst>
              <a:ext uri="{FF2B5EF4-FFF2-40B4-BE49-F238E27FC236}">
                <a16:creationId xmlns:a16="http://schemas.microsoft.com/office/drawing/2014/main" id="{3A36CA2D-D552-4F4E-B9A4-C9B8F42CA9A6}"/>
              </a:ext>
            </a:extLst>
          </p:cNvPr>
          <p:cNvSpPr txBox="1">
            <a:spLocks/>
          </p:cNvSpPr>
          <p:nvPr/>
        </p:nvSpPr>
        <p:spPr>
          <a:xfrm>
            <a:off x="1806623" y="5268809"/>
            <a:ext cx="21859656" cy="5851870"/>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352"/>
              </a:spcBef>
              <a:spcAft>
                <a:spcPts val="2400"/>
              </a:spcAft>
            </a:pPr>
            <a:r>
              <a:rPr lang="en-US" sz="5400"/>
              <a:t>2014 NCDAWG Meeting Survey</a:t>
            </a:r>
            <a:endParaRPr lang="en-US"/>
          </a:p>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charset="0"/>
                <a:ea typeface="Lato" charset="0"/>
                <a:cs typeface="Lato" charset="0"/>
              </a:rPr>
              <a:t>Do you have any suggestions for addressing the disapproved criteria?</a:t>
            </a:r>
          </a:p>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a:ea typeface="Lato" charset="0"/>
                <a:cs typeface="Lato" charset="0"/>
              </a:rPr>
              <a:t>What do you feel are the pros or cons of using site specific vs. broad-based criteria?</a:t>
            </a:r>
            <a:endParaRPr lang="en-US" sz="4800">
              <a:solidFill>
                <a:schemeClr val="tx1"/>
              </a:solidFill>
              <a:latin typeface="Lato" charset="0"/>
              <a:ea typeface="Lato" charset="0"/>
              <a:cs typeface="Lato" charset="0"/>
            </a:endParaRPr>
          </a:p>
          <a:p>
            <a:pPr marL="685800" indent="-685800" algn="l">
              <a:lnSpc>
                <a:spcPct val="100000"/>
              </a:lnSpc>
              <a:spcBef>
                <a:spcPts val="2352"/>
              </a:spcBef>
              <a:spcAft>
                <a:spcPts val="2400"/>
              </a:spcAft>
              <a:buFont typeface="Arial" panose="020B0604020202020204" pitchFamily="34" charset="0"/>
              <a:buChar char="•"/>
            </a:pPr>
            <a:r>
              <a:rPr lang="en-US" sz="4800">
                <a:solidFill>
                  <a:schemeClr val="tx1"/>
                </a:solidFill>
                <a:latin typeface="Lato" charset="0"/>
                <a:ea typeface="Lato" charset="0"/>
                <a:cs typeface="Lato" charset="0"/>
              </a:rPr>
              <a:t>Is there another criteria development method you would suggest? </a:t>
            </a:r>
          </a:p>
        </p:txBody>
      </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29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0A5C-F940-1E4C-883B-C11689187B2F}"/>
              </a:ext>
            </a:extLst>
          </p:cNvPr>
          <p:cNvSpPr>
            <a:spLocks noGrp="1"/>
          </p:cNvSpPr>
          <p:nvPr>
            <p:ph type="title"/>
          </p:nvPr>
        </p:nvSpPr>
        <p:spPr>
          <a:xfrm>
            <a:off x="1806623" y="1903405"/>
            <a:ext cx="21025723" cy="2651126"/>
          </a:xfrm>
        </p:spPr>
        <p:txBody>
          <a:bodyPr>
            <a:normAutofit/>
          </a:bodyPr>
          <a:lstStyle/>
          <a:p>
            <a:r>
              <a:rPr lang="en-US" sz="7200" b="1">
                <a:solidFill>
                  <a:schemeClr val="tx2"/>
                </a:solidFill>
                <a:latin typeface="Lato"/>
                <a:ea typeface="Lato" charset="0"/>
                <a:cs typeface="Lato" charset="0"/>
              </a:rPr>
              <a:t>2014 NCDAWG Survey Response Summary</a:t>
            </a:r>
            <a:endParaRPr lang="en-US" sz="7200"/>
          </a:p>
        </p:txBody>
      </p:sp>
      <p:sp>
        <p:nvSpPr>
          <p:cNvPr id="9" name="Subtitle 2">
            <a:extLst>
              <a:ext uri="{FF2B5EF4-FFF2-40B4-BE49-F238E27FC236}">
                <a16:creationId xmlns:a16="http://schemas.microsoft.com/office/drawing/2014/main" id="{4C7C74BF-C01E-734D-BD80-69A470CB756F}"/>
              </a:ext>
            </a:extLst>
          </p:cNvPr>
          <p:cNvSpPr txBox="1">
            <a:spLocks/>
          </p:cNvSpPr>
          <p:nvPr/>
        </p:nvSpPr>
        <p:spPr>
          <a:xfrm>
            <a:off x="1806623" y="4146920"/>
            <a:ext cx="21437357" cy="9851940"/>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685800" indent="-685800" algn="l">
              <a:lnSpc>
                <a:spcPct val="100000"/>
              </a:lnSpc>
              <a:spcBef>
                <a:spcPts val="1200"/>
              </a:spcBef>
              <a:spcAft>
                <a:spcPts val="1200"/>
              </a:spcAft>
              <a:buFont typeface="Arial" panose="020B0604020202020204" pitchFamily="34" charset="0"/>
              <a:buChar char="•"/>
            </a:pPr>
            <a:r>
              <a:rPr lang="en-US" sz="4800">
                <a:solidFill>
                  <a:schemeClr val="tx1"/>
                </a:solidFill>
                <a:latin typeface="Lato"/>
                <a:ea typeface="Lato" charset="0"/>
                <a:cs typeface="Lato" charset="0"/>
              </a:rPr>
              <a:t>Stick with site-specific criteria</a:t>
            </a:r>
            <a:endParaRPr lang="en-US">
              <a:solidFill>
                <a:schemeClr val="tx1"/>
              </a:solidFill>
              <a:latin typeface="Lato"/>
            </a:endParaRPr>
          </a:p>
          <a:p>
            <a:pPr marL="685800" indent="-685800" algn="l">
              <a:lnSpc>
                <a:spcPct val="100000"/>
              </a:lnSpc>
              <a:spcBef>
                <a:spcPts val="1200"/>
              </a:spcBef>
              <a:spcAft>
                <a:spcPts val="1200"/>
              </a:spcAft>
              <a:buFont typeface="Arial" panose="020B0604020202020204" pitchFamily="34" charset="0"/>
              <a:buChar char="•"/>
            </a:pPr>
            <a:r>
              <a:rPr lang="en-US" sz="4800">
                <a:solidFill>
                  <a:schemeClr val="tx1"/>
                </a:solidFill>
                <a:latin typeface="Lato"/>
                <a:ea typeface="Lato" charset="0"/>
                <a:cs typeface="Lato" charset="0"/>
              </a:rPr>
              <a:t>Needs to be one process for all criteria</a:t>
            </a:r>
          </a:p>
          <a:p>
            <a:pPr marL="1772920" lvl="1" indent="-685800" algn="l">
              <a:lnSpc>
                <a:spcPct val="100000"/>
              </a:lnSpc>
              <a:spcBef>
                <a:spcPts val="1200"/>
              </a:spcBef>
              <a:spcAft>
                <a:spcPts val="1200"/>
              </a:spcAft>
              <a:buFont typeface="Arial" panose="020B0604020202020204" pitchFamily="34" charset="0"/>
              <a:buChar char="•"/>
            </a:pPr>
            <a:r>
              <a:rPr lang="en-US" sz="4800">
                <a:solidFill>
                  <a:schemeClr val="tx1"/>
                </a:solidFill>
                <a:latin typeface="Lato"/>
                <a:ea typeface="Lato" charset="0"/>
                <a:cs typeface="Lato" charset="0"/>
              </a:rPr>
              <a:t>Re-calculate disapproved criteria using old method, but account for trends of degradation (increasing chlorophyll </a:t>
            </a:r>
            <a:r>
              <a:rPr lang="en-US" sz="4800" i="1">
                <a:solidFill>
                  <a:schemeClr val="tx1"/>
                </a:solidFill>
                <a:latin typeface="Lato"/>
                <a:ea typeface="Lato" charset="0"/>
                <a:cs typeface="Lato" charset="0"/>
              </a:rPr>
              <a:t>a </a:t>
            </a:r>
            <a:r>
              <a:rPr lang="en-US" sz="4800">
                <a:solidFill>
                  <a:schemeClr val="tx1"/>
                </a:solidFill>
                <a:latin typeface="Lato"/>
                <a:ea typeface="Lato" charset="0"/>
                <a:cs typeface="Lato" charset="0"/>
              </a:rPr>
              <a:t>and nutrient screening concerns)</a:t>
            </a:r>
          </a:p>
          <a:p>
            <a:pPr marL="1772920" lvl="1" indent="-685800" algn="l">
              <a:lnSpc>
                <a:spcPct val="100000"/>
              </a:lnSpc>
              <a:spcBef>
                <a:spcPts val="1200"/>
              </a:spcBef>
              <a:spcAft>
                <a:spcPts val="1200"/>
              </a:spcAft>
              <a:buFont typeface="Arial" panose="020B0604020202020204" pitchFamily="34" charset="0"/>
              <a:buChar char="•"/>
            </a:pPr>
            <a:r>
              <a:rPr lang="en-US" sz="4800">
                <a:solidFill>
                  <a:schemeClr val="tx1"/>
                </a:solidFill>
                <a:latin typeface="Lato"/>
                <a:ea typeface="Lato" charset="0"/>
                <a:cs typeface="Lato" charset="0"/>
              </a:rPr>
              <a:t>Completely re-do the criteria for both approved and disapproved reservoirs such that one method is utilized for all criteria</a:t>
            </a:r>
            <a:endParaRPr lang="en-US" sz="4800">
              <a:solidFill>
                <a:schemeClr val="tx1"/>
              </a:solidFill>
              <a:latin typeface="Lato" charset="0"/>
              <a:ea typeface="Lato" charset="0"/>
              <a:cs typeface="Lato" charset="0"/>
            </a:endParaRPr>
          </a:p>
          <a:p>
            <a:pPr marL="685800" indent="-685800" algn="l">
              <a:lnSpc>
                <a:spcPct val="100000"/>
              </a:lnSpc>
              <a:spcBef>
                <a:spcPts val="1200"/>
              </a:spcBef>
              <a:spcAft>
                <a:spcPts val="1200"/>
              </a:spcAft>
              <a:buFont typeface="Arial" panose="020B0604020202020204" pitchFamily="34" charset="0"/>
              <a:buChar char="•"/>
            </a:pPr>
            <a:r>
              <a:rPr lang="en-US" sz="4800">
                <a:solidFill>
                  <a:schemeClr val="tx1"/>
                </a:solidFill>
                <a:latin typeface="Lato"/>
                <a:ea typeface="Lato" charset="0"/>
                <a:cs typeface="Lato" charset="0"/>
              </a:rPr>
              <a:t>Use a modeling-based approach to account for variable inflow and other seasonal conditions to develop criteria that are protective of uses and trophic status</a:t>
            </a:r>
            <a:endParaRPr lang="en-US" sz="4800">
              <a:solidFill>
                <a:schemeClr val="tx1"/>
              </a:solidFill>
              <a:latin typeface="Lato" charset="0"/>
              <a:ea typeface="Lato" charset="0"/>
              <a:cs typeface="Lato" charset="0"/>
            </a:endParaRPr>
          </a:p>
          <a:p>
            <a:pPr marL="685800" indent="-685800" algn="l">
              <a:lnSpc>
                <a:spcPts val="4299"/>
              </a:lnSpc>
              <a:spcBef>
                <a:spcPts val="2352"/>
              </a:spcBef>
              <a:spcAft>
                <a:spcPts val="2400"/>
              </a:spcAft>
              <a:buFont typeface="Arial" panose="020B0604020202020204" pitchFamily="34" charset="0"/>
              <a:buChar char="•"/>
            </a:pPr>
            <a:endParaRPr lang="en-US" sz="4800">
              <a:solidFill>
                <a:schemeClr val="tx1"/>
              </a:solidFill>
              <a:latin typeface="Lato" charset="0"/>
              <a:ea typeface="Lato" charset="0"/>
              <a:cs typeface="Lato" charset="0"/>
            </a:endParaRPr>
          </a:p>
        </p:txBody>
      </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552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15A89-39D8-EA44-95D0-280BAC75B389}"/>
              </a:ext>
            </a:extLst>
          </p:cNvPr>
          <p:cNvSpPr>
            <a:spLocks noGrp="1"/>
          </p:cNvSpPr>
          <p:nvPr>
            <p:ph type="title"/>
          </p:nvPr>
        </p:nvSpPr>
        <p:spPr>
          <a:xfrm>
            <a:off x="1806623" y="1902478"/>
            <a:ext cx="21025723" cy="2651126"/>
          </a:xfrm>
        </p:spPr>
        <p:txBody>
          <a:bodyPr>
            <a:normAutofit/>
          </a:bodyPr>
          <a:lstStyle/>
          <a:p>
            <a:r>
              <a:rPr lang="en-US" sz="7200" b="1">
                <a:solidFill>
                  <a:schemeClr val="tx2"/>
                </a:solidFill>
                <a:latin typeface="Lato"/>
                <a:ea typeface="Lato" charset="0"/>
                <a:cs typeface="Lato" charset="0"/>
              </a:rPr>
              <a:t>2014 NCDAWG Survey Response Summary</a:t>
            </a:r>
            <a:endParaRPr lang="en-US" sz="7200"/>
          </a:p>
        </p:txBody>
      </p:sp>
      <p:sp>
        <p:nvSpPr>
          <p:cNvPr id="9" name="Subtitle 2">
            <a:extLst>
              <a:ext uri="{FF2B5EF4-FFF2-40B4-BE49-F238E27FC236}">
                <a16:creationId xmlns:a16="http://schemas.microsoft.com/office/drawing/2014/main" id="{4C7C74BF-C01E-734D-BD80-69A470CB756F}"/>
              </a:ext>
            </a:extLst>
          </p:cNvPr>
          <p:cNvSpPr txBox="1">
            <a:spLocks/>
          </p:cNvSpPr>
          <p:nvPr/>
        </p:nvSpPr>
        <p:spPr>
          <a:xfrm>
            <a:off x="1806623" y="4146920"/>
            <a:ext cx="21437357" cy="9851940"/>
          </a:xfrm>
          <a:prstGeom prst="rect">
            <a:avLst/>
          </a:prstGeom>
        </p:spPr>
        <p:txBody>
          <a:bodyPr vert="horz" wrap="square" lIns="217433" tIns="108718" rIns="217433" bIns="108718" numCol="1"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685800" indent="-685800" algn="l">
              <a:lnSpc>
                <a:spcPct val="100000"/>
              </a:lnSpc>
              <a:spcBef>
                <a:spcPts val="1200"/>
              </a:spcBef>
              <a:spcAft>
                <a:spcPts val="1200"/>
              </a:spcAft>
              <a:buFont typeface="Arial" panose="020B0604020202020204" pitchFamily="34" charset="0"/>
              <a:buChar char="•"/>
            </a:pPr>
            <a:r>
              <a:rPr lang="en-US" sz="4800" dirty="0">
                <a:solidFill>
                  <a:schemeClr val="tx1"/>
                </a:solidFill>
                <a:latin typeface="Lato"/>
                <a:ea typeface="Lato" charset="0"/>
                <a:cs typeface="Lato" charset="0"/>
              </a:rPr>
              <a:t>Stick with site-specific criteria</a:t>
            </a:r>
            <a:endParaRPr lang="en-US" dirty="0">
              <a:solidFill>
                <a:schemeClr val="tx1"/>
              </a:solidFill>
              <a:latin typeface="Lato"/>
            </a:endParaRPr>
          </a:p>
          <a:p>
            <a:pPr marL="685800" indent="-685800" algn="l">
              <a:lnSpc>
                <a:spcPct val="100000"/>
              </a:lnSpc>
              <a:spcBef>
                <a:spcPts val="1200"/>
              </a:spcBef>
              <a:spcAft>
                <a:spcPts val="1200"/>
              </a:spcAft>
              <a:buFont typeface="Arial" panose="020B0604020202020204" pitchFamily="34" charset="0"/>
              <a:buChar char="•"/>
            </a:pPr>
            <a:r>
              <a:rPr lang="en-US" sz="4800" dirty="0">
                <a:solidFill>
                  <a:schemeClr val="tx1"/>
                </a:solidFill>
                <a:latin typeface="Lato"/>
                <a:ea typeface="Lato" charset="0"/>
                <a:cs typeface="Lato" charset="0"/>
              </a:rPr>
              <a:t>Needs to be one process for all criteria</a:t>
            </a:r>
          </a:p>
          <a:p>
            <a:pPr marL="1772920" lvl="1" indent="-685800" algn="l">
              <a:lnSpc>
                <a:spcPct val="100000"/>
              </a:lnSpc>
              <a:spcBef>
                <a:spcPts val="1200"/>
              </a:spcBef>
              <a:spcAft>
                <a:spcPts val="1200"/>
              </a:spcAft>
              <a:buFont typeface="Arial" panose="020B0604020202020204" pitchFamily="34" charset="0"/>
              <a:buChar char="•"/>
            </a:pPr>
            <a:r>
              <a:rPr lang="en-US" sz="4800" dirty="0">
                <a:solidFill>
                  <a:schemeClr val="tx1"/>
                </a:solidFill>
                <a:latin typeface="Lato"/>
                <a:ea typeface="Lato" charset="0"/>
                <a:cs typeface="Lato" charset="0"/>
              </a:rPr>
              <a:t>Re-calculate disapproved criteria using old method, but account for trends of degradation (increasing chlorophyll </a:t>
            </a:r>
            <a:r>
              <a:rPr lang="en-US" sz="4800" i="1" dirty="0">
                <a:solidFill>
                  <a:schemeClr val="tx1"/>
                </a:solidFill>
                <a:latin typeface="Lato"/>
                <a:ea typeface="Lato" charset="0"/>
                <a:cs typeface="Lato" charset="0"/>
              </a:rPr>
              <a:t>a </a:t>
            </a:r>
            <a:r>
              <a:rPr lang="en-US" sz="4800" dirty="0">
                <a:solidFill>
                  <a:schemeClr val="tx1"/>
                </a:solidFill>
                <a:latin typeface="Lato"/>
                <a:ea typeface="Lato" charset="0"/>
                <a:cs typeface="Lato" charset="0"/>
              </a:rPr>
              <a:t>and nutrient screening concerns)</a:t>
            </a:r>
          </a:p>
          <a:p>
            <a:pPr marL="1772920" lvl="1" indent="-685800" algn="l">
              <a:lnSpc>
                <a:spcPct val="100000"/>
              </a:lnSpc>
              <a:spcBef>
                <a:spcPts val="1200"/>
              </a:spcBef>
              <a:spcAft>
                <a:spcPts val="1200"/>
              </a:spcAft>
              <a:buFont typeface="Arial" panose="020B0604020202020204" pitchFamily="34" charset="0"/>
              <a:buChar char="•"/>
            </a:pPr>
            <a:r>
              <a:rPr lang="en-US" sz="4800" dirty="0">
                <a:solidFill>
                  <a:schemeClr val="tx1"/>
                </a:solidFill>
                <a:latin typeface="Lato"/>
                <a:ea typeface="Lato" charset="0"/>
                <a:cs typeface="Lato" charset="0"/>
              </a:rPr>
              <a:t>Completely re-do the criteria for both approved and disapproved reservoirs such that one method is utilized for all criteria</a:t>
            </a:r>
            <a:endParaRPr lang="en-US" sz="4800" dirty="0">
              <a:solidFill>
                <a:schemeClr val="tx1"/>
              </a:solidFill>
              <a:latin typeface="Lato" charset="0"/>
              <a:ea typeface="Lato" charset="0"/>
              <a:cs typeface="Lato" charset="0"/>
            </a:endParaRPr>
          </a:p>
          <a:p>
            <a:pPr marL="685800" indent="-685800" algn="l">
              <a:lnSpc>
                <a:spcPct val="100000"/>
              </a:lnSpc>
              <a:spcBef>
                <a:spcPts val="1200"/>
              </a:spcBef>
              <a:spcAft>
                <a:spcPts val="1200"/>
              </a:spcAft>
              <a:buFont typeface="Arial" panose="020B0604020202020204" pitchFamily="34" charset="0"/>
              <a:buChar char="•"/>
            </a:pPr>
            <a:r>
              <a:rPr lang="en-US" sz="4800" dirty="0">
                <a:solidFill>
                  <a:schemeClr val="tx1"/>
                </a:solidFill>
                <a:latin typeface="Lato"/>
                <a:ea typeface="Lato" charset="0"/>
                <a:cs typeface="Lato" charset="0"/>
              </a:rPr>
              <a:t>Use a modeling-based approach to account for variable inflow and other seasonal conditions to develop criteria that are protective of uses and trophic status</a:t>
            </a:r>
            <a:endParaRPr lang="en-US" sz="4800" dirty="0">
              <a:solidFill>
                <a:schemeClr val="tx1"/>
              </a:solidFill>
              <a:latin typeface="Lato" charset="0"/>
              <a:ea typeface="Lato" charset="0"/>
              <a:cs typeface="Lato" charset="0"/>
            </a:endParaRPr>
          </a:p>
          <a:p>
            <a:pPr marL="685800" indent="-685800" algn="l">
              <a:lnSpc>
                <a:spcPts val="4299"/>
              </a:lnSpc>
              <a:spcBef>
                <a:spcPts val="2352"/>
              </a:spcBef>
              <a:spcAft>
                <a:spcPts val="2400"/>
              </a:spcAft>
              <a:buFont typeface="Arial" panose="020B0604020202020204" pitchFamily="34" charset="0"/>
              <a:buChar char="•"/>
            </a:pPr>
            <a:endParaRPr lang="en-US" sz="4800" dirty="0">
              <a:solidFill>
                <a:schemeClr val="tx1"/>
              </a:solidFill>
              <a:latin typeface="Lato" charset="0"/>
              <a:ea typeface="Lato" charset="0"/>
              <a:cs typeface="Lato" charset="0"/>
            </a:endParaRPr>
          </a:p>
        </p:txBody>
      </p:sp>
      <p:grpSp>
        <p:nvGrpSpPr>
          <p:cNvPr id="5" name="Group 4" descr="Site-specific criteria and recalculation disapproved criteria will be incorporated into TCEQ Assessment Guidance">
            <a:extLst>
              <a:ext uri="{FF2B5EF4-FFF2-40B4-BE49-F238E27FC236}">
                <a16:creationId xmlns:a16="http://schemas.microsoft.com/office/drawing/2014/main" id="{74C957DD-D763-4B91-A2C2-47DFFACB85BE}"/>
              </a:ext>
            </a:extLst>
          </p:cNvPr>
          <p:cNvGrpSpPr/>
          <p:nvPr/>
        </p:nvGrpSpPr>
        <p:grpSpPr>
          <a:xfrm>
            <a:off x="1325556" y="4119387"/>
            <a:ext cx="22213808" cy="4474985"/>
            <a:chOff x="1325556" y="4119387"/>
            <a:chExt cx="22213808" cy="4474985"/>
          </a:xfrm>
        </p:grpSpPr>
        <p:sp>
          <p:nvSpPr>
            <p:cNvPr id="2" name="Rectangle 1">
              <a:extLst>
                <a:ext uri="{FF2B5EF4-FFF2-40B4-BE49-F238E27FC236}">
                  <a16:creationId xmlns:a16="http://schemas.microsoft.com/office/drawing/2014/main" id="{662E0B5F-2969-4735-A6FF-BD85F4E8A436}"/>
                </a:ext>
                <a:ext uri="{C183D7F6-B498-43B3-948B-1728B52AA6E4}">
                  <adec:decorative xmlns:adec="http://schemas.microsoft.com/office/drawing/2017/decorative" val="1"/>
                </a:ext>
              </a:extLst>
            </p:cNvPr>
            <p:cNvSpPr/>
            <p:nvPr/>
          </p:nvSpPr>
          <p:spPr>
            <a:xfrm>
              <a:off x="1325556" y="4119406"/>
              <a:ext cx="22210359" cy="4474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C355BCB-CAE7-4EB0-8F60-C7073DA38401}"/>
                </a:ext>
                <a:ext uri="{C183D7F6-B498-43B3-948B-1728B52AA6E4}">
                  <adec:decorative xmlns:adec="http://schemas.microsoft.com/office/drawing/2017/decorative" val="1"/>
                </a:ext>
              </a:extLst>
            </p:cNvPr>
            <p:cNvSpPr/>
            <p:nvPr/>
          </p:nvSpPr>
          <p:spPr>
            <a:xfrm>
              <a:off x="15146897" y="4119387"/>
              <a:ext cx="8392467" cy="946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cs typeface="Calibri"/>
                </a:rPr>
                <a:t>Incorporated into TCEQ Assessment Guidance</a:t>
              </a:r>
              <a:endParaRPr lang="en-US" sz="2800" b="1">
                <a:solidFill>
                  <a:srgbClr val="FF0000"/>
                </a:solidFill>
              </a:endParaRPr>
            </a:p>
          </p:txBody>
        </p:sp>
      </p:grpSp>
      <p:sp>
        <p:nvSpPr>
          <p:cNvPr id="22" name="Rectangle 21">
            <a:extLst>
              <a:ext uri="{C183D7F6-B498-43B3-948B-1728B52AA6E4}">
                <adec:decorative xmlns:adec="http://schemas.microsoft.com/office/drawing/2017/decorative" val="1"/>
              </a:ext>
            </a:extLst>
          </p:cNvPr>
          <p:cNvSpPr/>
          <p:nvPr/>
        </p:nvSpPr>
        <p:spPr>
          <a:xfrm>
            <a:off x="0" y="12877800"/>
            <a:ext cx="24377649"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8" name="Group 7">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137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FA4E-3B8A-D440-85D5-FAE366D52894}"/>
              </a:ext>
            </a:extLst>
          </p:cNvPr>
          <p:cNvSpPr>
            <a:spLocks noGrp="1"/>
          </p:cNvSpPr>
          <p:nvPr>
            <p:ph type="title"/>
          </p:nvPr>
        </p:nvSpPr>
        <p:spPr>
          <a:xfrm>
            <a:off x="1723354" y="3206750"/>
            <a:ext cx="9449236" cy="7385049"/>
          </a:xfrm>
        </p:spPr>
        <p:txBody>
          <a:bodyPr>
            <a:normAutofit/>
          </a:bodyPr>
          <a:lstStyle/>
          <a:p>
            <a:r>
              <a:rPr lang="en-US" sz="13800" b="1">
                <a:solidFill>
                  <a:schemeClr val="accent2"/>
                </a:solidFill>
                <a:latin typeface="Lato" charset="0"/>
                <a:ea typeface="Lato" charset="0"/>
                <a:cs typeface="Lato" charset="0"/>
              </a:rPr>
              <a:t>Additional input?</a:t>
            </a:r>
            <a:endParaRPr lang="en-US" sz="13800" b="1"/>
          </a:p>
        </p:txBody>
      </p:sp>
      <p:sp>
        <p:nvSpPr>
          <p:cNvPr id="13" name="Diamond 12">
            <a:extLst>
              <a:ext uri="{C183D7F6-B498-43B3-948B-1728B52AA6E4}">
                <adec:decorative xmlns:adec="http://schemas.microsoft.com/office/drawing/2017/decorative" val="1"/>
              </a:ext>
            </a:extLst>
          </p:cNvPr>
          <p:cNvSpPr/>
          <p:nvPr/>
        </p:nvSpPr>
        <p:spPr>
          <a:xfrm>
            <a:off x="11957542" y="838200"/>
            <a:ext cx="10307786" cy="10307784"/>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300" b="1">
              <a:solidFill>
                <a:schemeClr val="tx1"/>
              </a:solidFill>
            </a:endParaRPr>
          </a:p>
        </p:txBody>
      </p:sp>
      <p:pic>
        <p:nvPicPr>
          <p:cNvPr id="4" name="Picture 3">
            <a:extLst>
              <a:ext uri="{FF2B5EF4-FFF2-40B4-BE49-F238E27FC236}">
                <a16:creationId xmlns:a16="http://schemas.microsoft.com/office/drawing/2014/main" id="{A9103B5B-6096-1B41-BFCB-92BB2A084079}"/>
              </a:ext>
              <a:ext uri="{C183D7F6-B498-43B3-948B-1728B52AA6E4}">
                <adec:decorative xmlns:adec="http://schemas.microsoft.com/office/drawing/2017/decorative" val="1"/>
              </a:ext>
            </a:extLst>
          </p:cNvPr>
          <p:cNvPicPr>
            <a:picLocks/>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11029" r="13289"/>
          <a:stretch/>
        </p:blipFill>
        <p:spPr>
          <a:xfrm>
            <a:off x="13177279" y="2057936"/>
            <a:ext cx="7868312" cy="7868312"/>
          </a:xfrm>
          <a:prstGeom prst="rect">
            <a:avLst/>
          </a:prstGeom>
          <a:ln w="28575">
            <a:solidFill>
              <a:schemeClr val="tx1"/>
            </a:solidFill>
          </a:ln>
        </p:spPr>
      </p:pic>
      <p:grpSp>
        <p:nvGrpSpPr>
          <p:cNvPr id="16" name="Group 15">
            <a:extLst>
              <a:ext uri="{C183D7F6-B498-43B3-948B-1728B52AA6E4}">
                <adec:decorative xmlns:adec="http://schemas.microsoft.com/office/drawing/2017/decorative" val="1"/>
              </a:ext>
            </a:extLst>
          </p:cNvPr>
          <p:cNvGrpSpPr/>
          <p:nvPr/>
        </p:nvGrpSpPr>
        <p:grpSpPr>
          <a:xfrm>
            <a:off x="0" y="838200"/>
            <a:ext cx="7266215" cy="1118191"/>
            <a:chOff x="0" y="838200"/>
            <a:chExt cx="7266215" cy="1118191"/>
          </a:xfrm>
        </p:grpSpPr>
        <p:sp>
          <p:nvSpPr>
            <p:cNvPr id="17" name="Rectangle 16"/>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C183D7F6-B498-43B3-948B-1728B52AA6E4}">
                <adec:decorative xmlns:adec="http://schemas.microsoft.com/office/drawing/2017/decorative" val="1"/>
              </a:ext>
            </a:extLst>
          </p:cNvPr>
          <p:cNvGrpSpPr/>
          <p:nvPr/>
        </p:nvGrpSpPr>
        <p:grpSpPr>
          <a:xfrm rot="10800000">
            <a:off x="17111435" y="11759609"/>
            <a:ext cx="7266215" cy="1118191"/>
            <a:chOff x="0" y="838200"/>
            <a:chExt cx="7266215" cy="1118191"/>
          </a:xfrm>
        </p:grpSpPr>
        <p:sp>
          <p:nvSpPr>
            <p:cNvPr id="20" name="Rectangle 19"/>
            <p:cNvSpPr/>
            <p:nvPr/>
          </p:nvSpPr>
          <p:spPr>
            <a:xfrm>
              <a:off x="1" y="838200"/>
              <a:ext cx="7266214" cy="629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667540"/>
              <a:ext cx="4678878" cy="2888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269343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1081</Words>
  <Application>Microsoft Office PowerPoint</Application>
  <PresentationFormat>Custom</PresentationFormat>
  <Paragraphs>58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Lato</vt:lpstr>
      <vt:lpstr>Lato Regular</vt:lpstr>
      <vt:lpstr>Open Sans Light</vt:lpstr>
      <vt:lpstr>Office Theme</vt:lpstr>
      <vt:lpstr>Proceeding with Reservoirs with Disapproved Chlorophyll a Criteria</vt:lpstr>
      <vt:lpstr>2010 Chlorophyll a Criteria</vt:lpstr>
      <vt:lpstr>EPA Action</vt:lpstr>
      <vt:lpstr>EPA Action</vt:lpstr>
      <vt:lpstr>Where to go from here…</vt:lpstr>
      <vt:lpstr>2014 NCDAWG Survey Response Summary</vt:lpstr>
      <vt:lpstr>2014 NCDAWG Survey Response Summary</vt:lpstr>
      <vt:lpstr>Additional input?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Presentations</dc:title>
  <dc:subject/>
  <dc:creator/>
  <cp:keywords/>
  <dc:description/>
  <cp:lastModifiedBy>Elizabeth Malloy</cp:lastModifiedBy>
  <cp:revision>11</cp:revision>
  <dcterms:created xsi:type="dcterms:W3CDTF">2014-11-12T21:47:38Z</dcterms:created>
  <dcterms:modified xsi:type="dcterms:W3CDTF">2020-12-14T16:23:20Z</dcterms:modified>
  <cp:category/>
</cp:coreProperties>
</file>