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655" r:id="rId2"/>
    <p:sldMasterId id="2147484203" r:id="rId3"/>
  </p:sldMasterIdLst>
  <p:notesMasterIdLst>
    <p:notesMasterId r:id="rId21"/>
  </p:notesMasterIdLst>
  <p:handoutMasterIdLst>
    <p:handoutMasterId r:id="rId22"/>
  </p:handoutMasterIdLst>
  <p:sldIdLst>
    <p:sldId id="349" r:id="rId4"/>
    <p:sldId id="458" r:id="rId5"/>
    <p:sldId id="446" r:id="rId6"/>
    <p:sldId id="447" r:id="rId7"/>
    <p:sldId id="396" r:id="rId8"/>
    <p:sldId id="454" r:id="rId9"/>
    <p:sldId id="406" r:id="rId10"/>
    <p:sldId id="448" r:id="rId11"/>
    <p:sldId id="449" r:id="rId12"/>
    <p:sldId id="462" r:id="rId13"/>
    <p:sldId id="463" r:id="rId14"/>
    <p:sldId id="464" r:id="rId15"/>
    <p:sldId id="465" r:id="rId16"/>
    <p:sldId id="459" r:id="rId17"/>
    <p:sldId id="460" r:id="rId18"/>
    <p:sldId id="461" r:id="rId19"/>
    <p:sldId id="440"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B42"/>
    <a:srgbClr val="002A7E"/>
    <a:srgbClr val="34349C"/>
    <a:srgbClr val="FFFFCC"/>
    <a:srgbClr val="127F90"/>
    <a:srgbClr val="FF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20" autoAdjust="0"/>
    <p:restoredTop sz="77180" autoAdjust="0"/>
  </p:normalViewPr>
  <p:slideViewPr>
    <p:cSldViewPr>
      <p:cViewPr varScale="1">
        <p:scale>
          <a:sx n="55" d="100"/>
          <a:sy n="55" d="100"/>
        </p:scale>
        <p:origin x="558" y="432"/>
      </p:cViewPr>
      <p:guideLst>
        <p:guide orient="horz" pos="2160"/>
        <p:guide pos="2880"/>
      </p:guideLst>
    </p:cSldViewPr>
  </p:slideViewPr>
  <p:outlineViewPr>
    <p:cViewPr>
      <p:scale>
        <a:sx n="50" d="100"/>
        <a:sy n="50" d="100"/>
      </p:scale>
      <p:origin x="0" y="-2214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Leng\My%20Documents\EstuaryGraphExamp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pPr>
            <a:r>
              <a:rPr lang="en-US" sz="1600" dirty="0"/>
              <a:t>2491 - Laguna Madre,  station 13446</a:t>
            </a:r>
          </a:p>
        </c:rich>
      </c:tx>
      <c:layout>
        <c:manualLayout>
          <c:xMode val="edge"/>
          <c:yMode val="edge"/>
          <c:x val="0.31595133420822397"/>
          <c:y val="2.2222222222222244E-2"/>
        </c:manualLayout>
      </c:layout>
      <c:overlay val="0"/>
    </c:title>
    <c:autoTitleDeleted val="0"/>
    <c:plotArea>
      <c:layout>
        <c:manualLayout>
          <c:layoutTarget val="inner"/>
          <c:xMode val="edge"/>
          <c:yMode val="edge"/>
          <c:x val="7.5046478565179361E-2"/>
          <c:y val="6.7037037037037131E-2"/>
          <c:w val="0.8733701881014877"/>
          <c:h val="0.72235914260717471"/>
        </c:manualLayout>
      </c:layout>
      <c:scatterChart>
        <c:scatterStyle val="lineMarker"/>
        <c:varyColors val="0"/>
        <c:ser>
          <c:idx val="0"/>
          <c:order val="0"/>
          <c:tx>
            <c:v>Chl-a Spectrophotometric </c:v>
          </c:tx>
          <c:spPr>
            <a:ln w="66675">
              <a:noFill/>
            </a:ln>
          </c:spPr>
          <c:marker>
            <c:symbol val="diamond"/>
            <c:size val="20"/>
            <c:spPr>
              <a:solidFill>
                <a:schemeClr val="tx2">
                  <a:lumMod val="75000"/>
                  <a:lumOff val="25000"/>
                </a:schemeClr>
              </a:solidFill>
            </c:spPr>
          </c:marker>
          <c:xVal>
            <c:numRef>
              <c:f>Laguana13446!$D$2:$D$123</c:f>
              <c:numCache>
                <c:formatCode>m/d/yyyy</c:formatCode>
                <c:ptCount val="122"/>
                <c:pt idx="0">
                  <c:v>26353</c:v>
                </c:pt>
                <c:pt idx="1">
                  <c:v>26554</c:v>
                </c:pt>
                <c:pt idx="2">
                  <c:v>26652</c:v>
                </c:pt>
                <c:pt idx="3">
                  <c:v>26743</c:v>
                </c:pt>
                <c:pt idx="4">
                  <c:v>26841</c:v>
                </c:pt>
                <c:pt idx="5">
                  <c:v>26920</c:v>
                </c:pt>
                <c:pt idx="6">
                  <c:v>26969</c:v>
                </c:pt>
                <c:pt idx="7">
                  <c:v>27114</c:v>
                </c:pt>
                <c:pt idx="8">
                  <c:v>27200</c:v>
                </c:pt>
                <c:pt idx="9">
                  <c:v>27291</c:v>
                </c:pt>
                <c:pt idx="10">
                  <c:v>27368</c:v>
                </c:pt>
                <c:pt idx="11">
                  <c:v>27570</c:v>
                </c:pt>
                <c:pt idx="12">
                  <c:v>27666</c:v>
                </c:pt>
                <c:pt idx="13">
                  <c:v>27758</c:v>
                </c:pt>
                <c:pt idx="14">
                  <c:v>27849</c:v>
                </c:pt>
                <c:pt idx="15">
                  <c:v>27925</c:v>
                </c:pt>
                <c:pt idx="16">
                  <c:v>28528</c:v>
                </c:pt>
                <c:pt idx="17">
                  <c:v>28646</c:v>
                </c:pt>
                <c:pt idx="18">
                  <c:v>28759</c:v>
                </c:pt>
                <c:pt idx="19">
                  <c:v>28836</c:v>
                </c:pt>
                <c:pt idx="20">
                  <c:v>28898</c:v>
                </c:pt>
                <c:pt idx="21">
                  <c:v>28954</c:v>
                </c:pt>
                <c:pt idx="22">
                  <c:v>29109</c:v>
                </c:pt>
                <c:pt idx="23">
                  <c:v>29265</c:v>
                </c:pt>
                <c:pt idx="24">
                  <c:v>29355</c:v>
                </c:pt>
                <c:pt idx="25">
                  <c:v>29437</c:v>
                </c:pt>
                <c:pt idx="26">
                  <c:v>30019</c:v>
                </c:pt>
                <c:pt idx="27">
                  <c:v>30117</c:v>
                </c:pt>
                <c:pt idx="28">
                  <c:v>30236</c:v>
                </c:pt>
                <c:pt idx="29">
                  <c:v>30305</c:v>
                </c:pt>
                <c:pt idx="30">
                  <c:v>30418</c:v>
                </c:pt>
                <c:pt idx="31">
                  <c:v>30525</c:v>
                </c:pt>
                <c:pt idx="32">
                  <c:v>30636</c:v>
                </c:pt>
                <c:pt idx="33">
                  <c:v>30782</c:v>
                </c:pt>
                <c:pt idx="34">
                  <c:v>30910</c:v>
                </c:pt>
                <c:pt idx="35">
                  <c:v>31001</c:v>
                </c:pt>
                <c:pt idx="36">
                  <c:v>31463</c:v>
                </c:pt>
                <c:pt idx="37">
                  <c:v>31553</c:v>
                </c:pt>
                <c:pt idx="38">
                  <c:v>31720</c:v>
                </c:pt>
                <c:pt idx="39">
                  <c:v>31832</c:v>
                </c:pt>
                <c:pt idx="40">
                  <c:v>31910</c:v>
                </c:pt>
                <c:pt idx="41">
                  <c:v>31966</c:v>
                </c:pt>
                <c:pt idx="42">
                  <c:v>32051</c:v>
                </c:pt>
                <c:pt idx="43">
                  <c:v>32160</c:v>
                </c:pt>
                <c:pt idx="44">
                  <c:v>32259</c:v>
                </c:pt>
                <c:pt idx="45">
                  <c:v>32343</c:v>
                </c:pt>
                <c:pt idx="46">
                  <c:v>32567</c:v>
                </c:pt>
                <c:pt idx="47">
                  <c:v>32707</c:v>
                </c:pt>
                <c:pt idx="48">
                  <c:v>32840</c:v>
                </c:pt>
                <c:pt idx="49">
                  <c:v>32903</c:v>
                </c:pt>
                <c:pt idx="50">
                  <c:v>33024</c:v>
                </c:pt>
                <c:pt idx="51">
                  <c:v>33106</c:v>
                </c:pt>
                <c:pt idx="52">
                  <c:v>33163</c:v>
                </c:pt>
                <c:pt idx="53">
                  <c:v>33282</c:v>
                </c:pt>
                <c:pt idx="54">
                  <c:v>33358</c:v>
                </c:pt>
                <c:pt idx="55">
                  <c:v>33463</c:v>
                </c:pt>
                <c:pt idx="56">
                  <c:v>33519</c:v>
                </c:pt>
                <c:pt idx="57">
                  <c:v>33658</c:v>
                </c:pt>
                <c:pt idx="58">
                  <c:v>33715</c:v>
                </c:pt>
                <c:pt idx="59">
                  <c:v>33715</c:v>
                </c:pt>
                <c:pt idx="60">
                  <c:v>33841</c:v>
                </c:pt>
                <c:pt idx="61">
                  <c:v>34115</c:v>
                </c:pt>
                <c:pt idx="62">
                  <c:v>34302</c:v>
                </c:pt>
                <c:pt idx="63">
                  <c:v>34667</c:v>
                </c:pt>
                <c:pt idx="64">
                  <c:v>34772</c:v>
                </c:pt>
                <c:pt idx="65">
                  <c:v>34870</c:v>
                </c:pt>
                <c:pt idx="66">
                  <c:v>34990</c:v>
                </c:pt>
                <c:pt idx="67">
                  <c:v>35165</c:v>
                </c:pt>
                <c:pt idx="68">
                  <c:v>35207</c:v>
                </c:pt>
                <c:pt idx="69">
                  <c:v>35241</c:v>
                </c:pt>
                <c:pt idx="70">
                  <c:v>35383</c:v>
                </c:pt>
                <c:pt idx="71">
                  <c:v>35486</c:v>
                </c:pt>
                <c:pt idx="72">
                  <c:v>35585</c:v>
                </c:pt>
                <c:pt idx="73">
                  <c:v>35597</c:v>
                </c:pt>
                <c:pt idx="74">
                  <c:v>35773</c:v>
                </c:pt>
                <c:pt idx="75">
                  <c:v>35871</c:v>
                </c:pt>
                <c:pt idx="76">
                  <c:v>35942</c:v>
                </c:pt>
                <c:pt idx="77">
                  <c:v>36157</c:v>
                </c:pt>
                <c:pt idx="78">
                  <c:v>36214</c:v>
                </c:pt>
                <c:pt idx="79">
                  <c:v>36340</c:v>
                </c:pt>
                <c:pt idx="80">
                  <c:v>36391</c:v>
                </c:pt>
                <c:pt idx="81">
                  <c:v>36425</c:v>
                </c:pt>
                <c:pt idx="82">
                  <c:v>36536</c:v>
                </c:pt>
                <c:pt idx="83">
                  <c:v>36613</c:v>
                </c:pt>
                <c:pt idx="84">
                  <c:v>36698</c:v>
                </c:pt>
                <c:pt idx="85">
                  <c:v>36874</c:v>
                </c:pt>
                <c:pt idx="86">
                  <c:v>36957</c:v>
                </c:pt>
                <c:pt idx="87">
                  <c:v>37055</c:v>
                </c:pt>
                <c:pt idx="88">
                  <c:v>37146</c:v>
                </c:pt>
                <c:pt idx="89">
                  <c:v>37245</c:v>
                </c:pt>
                <c:pt idx="90">
                  <c:v>37343</c:v>
                </c:pt>
                <c:pt idx="91">
                  <c:v>37460</c:v>
                </c:pt>
                <c:pt idx="92">
                  <c:v>37585</c:v>
                </c:pt>
                <c:pt idx="93">
                  <c:v>37636</c:v>
                </c:pt>
                <c:pt idx="94">
                  <c:v>37700</c:v>
                </c:pt>
                <c:pt idx="95">
                  <c:v>37789</c:v>
                </c:pt>
                <c:pt idx="96">
                  <c:v>37846</c:v>
                </c:pt>
                <c:pt idx="97">
                  <c:v>37889</c:v>
                </c:pt>
                <c:pt idx="98">
                  <c:v>37889</c:v>
                </c:pt>
                <c:pt idx="99">
                  <c:v>37917</c:v>
                </c:pt>
                <c:pt idx="100">
                  <c:v>37966</c:v>
                </c:pt>
                <c:pt idx="101">
                  <c:v>38070</c:v>
                </c:pt>
                <c:pt idx="102">
                  <c:v>38076</c:v>
                </c:pt>
                <c:pt idx="103">
                  <c:v>38105</c:v>
                </c:pt>
                <c:pt idx="104">
                  <c:v>38133</c:v>
                </c:pt>
                <c:pt idx="105">
                  <c:v>38161</c:v>
                </c:pt>
                <c:pt idx="106">
                  <c:v>38176</c:v>
                </c:pt>
                <c:pt idx="107">
                  <c:v>38196</c:v>
                </c:pt>
                <c:pt idx="108">
                  <c:v>38217</c:v>
                </c:pt>
                <c:pt idx="109">
                  <c:v>38246</c:v>
                </c:pt>
                <c:pt idx="110">
                  <c:v>38252</c:v>
                </c:pt>
                <c:pt idx="111">
                  <c:v>38287</c:v>
                </c:pt>
                <c:pt idx="112">
                  <c:v>38336</c:v>
                </c:pt>
                <c:pt idx="113">
                  <c:v>38441</c:v>
                </c:pt>
                <c:pt idx="114">
                  <c:v>38442</c:v>
                </c:pt>
                <c:pt idx="115">
                  <c:v>38468</c:v>
                </c:pt>
                <c:pt idx="116">
                  <c:v>38497</c:v>
                </c:pt>
                <c:pt idx="117">
                  <c:v>38525</c:v>
                </c:pt>
                <c:pt idx="118">
                  <c:v>38538</c:v>
                </c:pt>
                <c:pt idx="119">
                  <c:v>38559</c:v>
                </c:pt>
                <c:pt idx="120">
                  <c:v>38623</c:v>
                </c:pt>
                <c:pt idx="121">
                  <c:v>38756</c:v>
                </c:pt>
              </c:numCache>
            </c:numRef>
          </c:xVal>
          <c:yVal>
            <c:numRef>
              <c:f>Laguana13446!$H$2:$H$123</c:f>
              <c:numCache>
                <c:formatCode>General</c:formatCode>
                <c:ptCount val="122"/>
                <c:pt idx="0">
                  <c:v>10</c:v>
                </c:pt>
                <c:pt idx="1">
                  <c:v>4</c:v>
                </c:pt>
                <c:pt idx="2">
                  <c:v>6</c:v>
                </c:pt>
                <c:pt idx="3">
                  <c:v>9</c:v>
                </c:pt>
                <c:pt idx="4">
                  <c:v>4</c:v>
                </c:pt>
                <c:pt idx="5">
                  <c:v>4</c:v>
                </c:pt>
                <c:pt idx="6">
                  <c:v>7</c:v>
                </c:pt>
                <c:pt idx="7">
                  <c:v>11</c:v>
                </c:pt>
                <c:pt idx="8">
                  <c:v>4</c:v>
                </c:pt>
                <c:pt idx="9">
                  <c:v>4</c:v>
                </c:pt>
                <c:pt idx="10">
                  <c:v>4</c:v>
                </c:pt>
                <c:pt idx="11">
                  <c:v>4</c:v>
                </c:pt>
                <c:pt idx="12">
                  <c:v>4</c:v>
                </c:pt>
                <c:pt idx="13">
                  <c:v>4</c:v>
                </c:pt>
                <c:pt idx="14">
                  <c:v>4</c:v>
                </c:pt>
                <c:pt idx="15">
                  <c:v>4</c:v>
                </c:pt>
                <c:pt idx="16">
                  <c:v>7</c:v>
                </c:pt>
                <c:pt idx="17">
                  <c:v>2</c:v>
                </c:pt>
                <c:pt idx="18">
                  <c:v>8</c:v>
                </c:pt>
                <c:pt idx="19">
                  <c:v>13</c:v>
                </c:pt>
                <c:pt idx="20">
                  <c:v>9</c:v>
                </c:pt>
                <c:pt idx="21">
                  <c:v>3</c:v>
                </c:pt>
                <c:pt idx="22">
                  <c:v>6</c:v>
                </c:pt>
                <c:pt idx="23">
                  <c:v>3</c:v>
                </c:pt>
                <c:pt idx="24">
                  <c:v>2</c:v>
                </c:pt>
                <c:pt idx="25">
                  <c:v>8</c:v>
                </c:pt>
                <c:pt idx="26">
                  <c:v>5</c:v>
                </c:pt>
                <c:pt idx="27">
                  <c:v>6</c:v>
                </c:pt>
                <c:pt idx="28">
                  <c:v>5</c:v>
                </c:pt>
                <c:pt idx="29">
                  <c:v>5</c:v>
                </c:pt>
                <c:pt idx="30">
                  <c:v>2</c:v>
                </c:pt>
                <c:pt idx="31">
                  <c:v>5</c:v>
                </c:pt>
                <c:pt idx="32">
                  <c:v>2</c:v>
                </c:pt>
                <c:pt idx="33">
                  <c:v>5</c:v>
                </c:pt>
                <c:pt idx="34">
                  <c:v>5</c:v>
                </c:pt>
                <c:pt idx="35">
                  <c:v>5</c:v>
                </c:pt>
                <c:pt idx="36">
                  <c:v>1</c:v>
                </c:pt>
                <c:pt idx="37">
                  <c:v>1</c:v>
                </c:pt>
                <c:pt idx="38">
                  <c:v>1</c:v>
                </c:pt>
                <c:pt idx="39">
                  <c:v>2.4</c:v>
                </c:pt>
                <c:pt idx="40">
                  <c:v>1</c:v>
                </c:pt>
                <c:pt idx="41">
                  <c:v>1</c:v>
                </c:pt>
                <c:pt idx="42">
                  <c:v>2</c:v>
                </c:pt>
                <c:pt idx="43">
                  <c:v>2</c:v>
                </c:pt>
                <c:pt idx="44">
                  <c:v>2</c:v>
                </c:pt>
                <c:pt idx="45">
                  <c:v>2</c:v>
                </c:pt>
                <c:pt idx="46">
                  <c:v>4</c:v>
                </c:pt>
                <c:pt idx="47">
                  <c:v>15.6</c:v>
                </c:pt>
                <c:pt idx="48">
                  <c:v>12</c:v>
                </c:pt>
                <c:pt idx="49">
                  <c:v>1</c:v>
                </c:pt>
                <c:pt idx="50">
                  <c:v>6</c:v>
                </c:pt>
                <c:pt idx="51">
                  <c:v>1.5</c:v>
                </c:pt>
                <c:pt idx="52">
                  <c:v>1</c:v>
                </c:pt>
                <c:pt idx="53">
                  <c:v>3.6</c:v>
                </c:pt>
                <c:pt idx="54">
                  <c:v>1</c:v>
                </c:pt>
                <c:pt idx="55">
                  <c:v>3.8</c:v>
                </c:pt>
                <c:pt idx="56">
                  <c:v>1.3</c:v>
                </c:pt>
                <c:pt idx="57">
                  <c:v>5.9</c:v>
                </c:pt>
                <c:pt idx="58">
                  <c:v>1</c:v>
                </c:pt>
                <c:pt idx="59">
                  <c:v>1</c:v>
                </c:pt>
                <c:pt idx="60">
                  <c:v>4.5999999999999996</c:v>
                </c:pt>
                <c:pt idx="61">
                  <c:v>3.06</c:v>
                </c:pt>
                <c:pt idx="62">
                  <c:v>1</c:v>
                </c:pt>
                <c:pt idx="63">
                  <c:v>6.75</c:v>
                </c:pt>
                <c:pt idx="64">
                  <c:v>3.2</c:v>
                </c:pt>
                <c:pt idx="65">
                  <c:v>1</c:v>
                </c:pt>
                <c:pt idx="66">
                  <c:v>1</c:v>
                </c:pt>
                <c:pt idx="67">
                  <c:v>1</c:v>
                </c:pt>
                <c:pt idx="68">
                  <c:v>1</c:v>
                </c:pt>
                <c:pt idx="69">
                  <c:v>1.98</c:v>
                </c:pt>
                <c:pt idx="70">
                  <c:v>1</c:v>
                </c:pt>
                <c:pt idx="71">
                  <c:v>1</c:v>
                </c:pt>
                <c:pt idx="72">
                  <c:v>1.62</c:v>
                </c:pt>
                <c:pt idx="73">
                  <c:v>1</c:v>
                </c:pt>
                <c:pt idx="74">
                  <c:v>1</c:v>
                </c:pt>
                <c:pt idx="75">
                  <c:v>2.19</c:v>
                </c:pt>
                <c:pt idx="76">
                  <c:v>1</c:v>
                </c:pt>
                <c:pt idx="77">
                  <c:v>1</c:v>
                </c:pt>
                <c:pt idx="78">
                  <c:v>1</c:v>
                </c:pt>
                <c:pt idx="79">
                  <c:v>1</c:v>
                </c:pt>
                <c:pt idx="80">
                  <c:v>1</c:v>
                </c:pt>
                <c:pt idx="81">
                  <c:v>2.13</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1.2</c:v>
                </c:pt>
                <c:pt idx="97">
                  <c:v>10</c:v>
                </c:pt>
                <c:pt idx="98">
                  <c:v>3.6</c:v>
                </c:pt>
                <c:pt idx="99">
                  <c:v>5</c:v>
                </c:pt>
                <c:pt idx="100">
                  <c:v>10.200000000000001</c:v>
                </c:pt>
                <c:pt idx="101">
                  <c:v>1.6</c:v>
                </c:pt>
                <c:pt idx="102">
                  <c:v>10</c:v>
                </c:pt>
                <c:pt idx="103">
                  <c:v>1.9</c:v>
                </c:pt>
                <c:pt idx="104">
                  <c:v>2.9</c:v>
                </c:pt>
                <c:pt idx="105">
                  <c:v>3.3</c:v>
                </c:pt>
                <c:pt idx="106">
                  <c:v>10</c:v>
                </c:pt>
                <c:pt idx="107">
                  <c:v>0.8</c:v>
                </c:pt>
                <c:pt idx="108">
                  <c:v>1.6</c:v>
                </c:pt>
                <c:pt idx="109">
                  <c:v>10</c:v>
                </c:pt>
                <c:pt idx="110">
                  <c:v>1.1000000000000001</c:v>
                </c:pt>
                <c:pt idx="111">
                  <c:v>1.2</c:v>
                </c:pt>
                <c:pt idx="112">
                  <c:v>12.5</c:v>
                </c:pt>
                <c:pt idx="113">
                  <c:v>5.3</c:v>
                </c:pt>
                <c:pt idx="114">
                  <c:v>10</c:v>
                </c:pt>
                <c:pt idx="115">
                  <c:v>2.6</c:v>
                </c:pt>
                <c:pt idx="116">
                  <c:v>1.2</c:v>
                </c:pt>
                <c:pt idx="117">
                  <c:v>1.4</c:v>
                </c:pt>
                <c:pt idx="118">
                  <c:v>10</c:v>
                </c:pt>
                <c:pt idx="119">
                  <c:v>1.4</c:v>
                </c:pt>
                <c:pt idx="120">
                  <c:v>10</c:v>
                </c:pt>
                <c:pt idx="121">
                  <c:v>10</c:v>
                </c:pt>
              </c:numCache>
            </c:numRef>
          </c:yVal>
          <c:smooth val="0"/>
          <c:extLst>
            <c:ext xmlns:c16="http://schemas.microsoft.com/office/drawing/2014/chart" uri="{C3380CC4-5D6E-409C-BE32-E72D297353CC}">
              <c16:uniqueId val="{00000000-3FB7-40D8-9B62-3145BB8159CE}"/>
            </c:ext>
          </c:extLst>
        </c:ser>
        <c:ser>
          <c:idx val="1"/>
          <c:order val="1"/>
          <c:tx>
            <c:v>Chl-a Fluorometric Method</c:v>
          </c:tx>
          <c:spPr>
            <a:ln w="66675">
              <a:noFill/>
            </a:ln>
          </c:spPr>
          <c:xVal>
            <c:numRef>
              <c:f>Laguana13446!$D$124:$D$138</c:f>
              <c:numCache>
                <c:formatCode>m/d/yyyy</c:formatCode>
                <c:ptCount val="15"/>
                <c:pt idx="0">
                  <c:v>38804</c:v>
                </c:pt>
                <c:pt idx="1">
                  <c:v>38876</c:v>
                </c:pt>
                <c:pt idx="2">
                  <c:v>38988</c:v>
                </c:pt>
                <c:pt idx="3">
                  <c:v>39064</c:v>
                </c:pt>
                <c:pt idx="4">
                  <c:v>39190</c:v>
                </c:pt>
                <c:pt idx="5">
                  <c:v>39261</c:v>
                </c:pt>
                <c:pt idx="6">
                  <c:v>39506</c:v>
                </c:pt>
                <c:pt idx="7">
                  <c:v>39576</c:v>
                </c:pt>
                <c:pt idx="8">
                  <c:v>39685</c:v>
                </c:pt>
                <c:pt idx="9">
                  <c:v>39776</c:v>
                </c:pt>
                <c:pt idx="10">
                  <c:v>39868</c:v>
                </c:pt>
                <c:pt idx="11">
                  <c:v>39960</c:v>
                </c:pt>
                <c:pt idx="12">
                  <c:v>40051</c:v>
                </c:pt>
                <c:pt idx="13">
                  <c:v>40241</c:v>
                </c:pt>
                <c:pt idx="14">
                  <c:v>40339</c:v>
                </c:pt>
              </c:numCache>
            </c:numRef>
          </c:xVal>
          <c:yVal>
            <c:numRef>
              <c:f>Laguana13446!$H$124:$H$138</c:f>
              <c:numCache>
                <c:formatCode>General</c:formatCode>
                <c:ptCount val="15"/>
                <c:pt idx="0">
                  <c:v>3</c:v>
                </c:pt>
                <c:pt idx="1">
                  <c:v>3</c:v>
                </c:pt>
                <c:pt idx="2">
                  <c:v>3</c:v>
                </c:pt>
                <c:pt idx="3">
                  <c:v>3</c:v>
                </c:pt>
                <c:pt idx="4">
                  <c:v>4.9300000000000024</c:v>
                </c:pt>
                <c:pt idx="5">
                  <c:v>4.42</c:v>
                </c:pt>
                <c:pt idx="6">
                  <c:v>6.4700000000000024</c:v>
                </c:pt>
                <c:pt idx="7">
                  <c:v>7.09</c:v>
                </c:pt>
                <c:pt idx="8">
                  <c:v>3</c:v>
                </c:pt>
                <c:pt idx="9">
                  <c:v>3</c:v>
                </c:pt>
                <c:pt idx="10">
                  <c:v>3</c:v>
                </c:pt>
                <c:pt idx="11">
                  <c:v>4.18</c:v>
                </c:pt>
                <c:pt idx="12">
                  <c:v>3</c:v>
                </c:pt>
                <c:pt idx="13">
                  <c:v>5.31</c:v>
                </c:pt>
                <c:pt idx="14">
                  <c:v>16.399999999999999</c:v>
                </c:pt>
              </c:numCache>
            </c:numRef>
          </c:yVal>
          <c:smooth val="0"/>
          <c:extLst>
            <c:ext xmlns:c16="http://schemas.microsoft.com/office/drawing/2014/chart" uri="{C3380CC4-5D6E-409C-BE32-E72D297353CC}">
              <c16:uniqueId val="{00000001-3FB7-40D8-9B62-3145BB8159CE}"/>
            </c:ext>
          </c:extLst>
        </c:ser>
        <c:dLbls>
          <c:showLegendKey val="0"/>
          <c:showVal val="0"/>
          <c:showCatName val="0"/>
          <c:showSerName val="0"/>
          <c:showPercent val="0"/>
          <c:showBubbleSize val="0"/>
        </c:dLbls>
        <c:axId val="62726144"/>
        <c:axId val="62728064"/>
      </c:scatterChart>
      <c:valAx>
        <c:axId val="62726144"/>
        <c:scaling>
          <c:orientation val="minMax"/>
          <c:max val="41500"/>
          <c:min val="28000"/>
        </c:scaling>
        <c:delete val="0"/>
        <c:axPos val="b"/>
        <c:title>
          <c:tx>
            <c:rich>
              <a:bodyPr/>
              <a:lstStyle/>
              <a:p>
                <a:pPr>
                  <a:defRPr sz="1400"/>
                </a:pPr>
                <a:r>
                  <a:rPr lang="en-US" sz="1400"/>
                  <a:t>Sample Date</a:t>
                </a:r>
              </a:p>
            </c:rich>
          </c:tx>
          <c:overlay val="0"/>
        </c:title>
        <c:numFmt formatCode="m/d/yyyy" sourceLinked="1"/>
        <c:majorTickMark val="cross"/>
        <c:minorTickMark val="none"/>
        <c:tickLblPos val="nextTo"/>
        <c:txPr>
          <a:bodyPr/>
          <a:lstStyle/>
          <a:p>
            <a:pPr>
              <a:defRPr sz="1400"/>
            </a:pPr>
            <a:endParaRPr lang="en-US"/>
          </a:p>
        </c:txPr>
        <c:crossAx val="62728064"/>
        <c:crosses val="autoZero"/>
        <c:crossBetween val="midCat"/>
      </c:valAx>
      <c:valAx>
        <c:axId val="62728064"/>
        <c:scaling>
          <c:orientation val="minMax"/>
        </c:scaling>
        <c:delete val="0"/>
        <c:axPos val="l"/>
        <c:majorGridlines/>
        <c:title>
          <c:tx>
            <c:rich>
              <a:bodyPr/>
              <a:lstStyle/>
              <a:p>
                <a:pPr>
                  <a:defRPr sz="1400"/>
                </a:pPr>
                <a:r>
                  <a:rPr lang="en-US" sz="1400"/>
                  <a:t>Chl-a ug/L</a:t>
                </a:r>
              </a:p>
            </c:rich>
          </c:tx>
          <c:overlay val="0"/>
        </c:title>
        <c:numFmt formatCode="General" sourceLinked="1"/>
        <c:majorTickMark val="none"/>
        <c:minorTickMark val="none"/>
        <c:tickLblPos val="nextTo"/>
        <c:txPr>
          <a:bodyPr/>
          <a:lstStyle/>
          <a:p>
            <a:pPr>
              <a:defRPr sz="1600"/>
            </a:pPr>
            <a:endParaRPr lang="en-US"/>
          </a:p>
        </c:txPr>
        <c:crossAx val="62726144"/>
        <c:crosses val="autoZero"/>
        <c:crossBetween val="midCat"/>
      </c:valAx>
      <c:spPr>
        <a:ln>
          <a:solidFill>
            <a:prstClr val="black"/>
          </a:solidFill>
        </a:ln>
      </c:spPr>
    </c:plotArea>
    <c:legend>
      <c:legendPos val="r"/>
      <c:layout>
        <c:manualLayout>
          <c:xMode val="edge"/>
          <c:yMode val="edge"/>
          <c:x val="9.8723643919510148E-2"/>
          <c:y val="6.8482939632545994E-2"/>
          <c:w val="0.18423425196850393"/>
          <c:h val="0.1781638961796442"/>
        </c:manualLayout>
      </c:layout>
      <c:overlay val="0"/>
      <c:spPr>
        <a:solidFill>
          <a:schemeClr val="bg2">
            <a:lumMod val="40000"/>
            <a:lumOff val="60000"/>
          </a:schemeClr>
        </a:solidFill>
        <a:ln>
          <a:solidFill>
            <a:srgbClr val="000000"/>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507731846019247"/>
          <c:y val="9.9925925925926321E-2"/>
          <c:w val="0.84333936298503231"/>
          <c:h val="0.79272955635011533"/>
        </c:manualLayout>
      </c:layout>
      <c:scatterChart>
        <c:scatterStyle val="lineMarker"/>
        <c:varyColors val="0"/>
        <c:ser>
          <c:idx val="0"/>
          <c:order val="0"/>
          <c:tx>
            <c:strRef>
              <c:f>Laguana13446!$F$139</c:f>
              <c:strCache>
                <c:ptCount val="1"/>
                <c:pt idx="0">
                  <c:v>NITRATE NITROGEN, TOTAL (MG/L AS N)</c:v>
                </c:pt>
              </c:strCache>
            </c:strRef>
          </c:tx>
          <c:spPr>
            <a:ln w="66675">
              <a:noFill/>
            </a:ln>
          </c:spPr>
          <c:marker>
            <c:symbol val="diamond"/>
            <c:size val="15"/>
            <c:spPr>
              <a:solidFill>
                <a:srgbClr val="C00000"/>
              </a:solidFill>
            </c:spPr>
          </c:marker>
          <c:xVal>
            <c:numRef>
              <c:f>Laguana13446!$D$139:$D$225</c:f>
              <c:numCache>
                <c:formatCode>m/d/yyyy</c:formatCode>
                <c:ptCount val="87"/>
                <c:pt idx="0">
                  <c:v>25457</c:v>
                </c:pt>
                <c:pt idx="1">
                  <c:v>25462</c:v>
                </c:pt>
                <c:pt idx="2">
                  <c:v>25594</c:v>
                </c:pt>
                <c:pt idx="3">
                  <c:v>25686</c:v>
                </c:pt>
                <c:pt idx="4">
                  <c:v>25771</c:v>
                </c:pt>
                <c:pt idx="5">
                  <c:v>25849</c:v>
                </c:pt>
                <c:pt idx="6">
                  <c:v>26065</c:v>
                </c:pt>
                <c:pt idx="7">
                  <c:v>26164</c:v>
                </c:pt>
                <c:pt idx="8">
                  <c:v>26254</c:v>
                </c:pt>
                <c:pt idx="9">
                  <c:v>26353</c:v>
                </c:pt>
                <c:pt idx="10">
                  <c:v>26452</c:v>
                </c:pt>
                <c:pt idx="11">
                  <c:v>26554</c:v>
                </c:pt>
                <c:pt idx="12">
                  <c:v>26652</c:v>
                </c:pt>
                <c:pt idx="13">
                  <c:v>26743</c:v>
                </c:pt>
                <c:pt idx="14">
                  <c:v>26841</c:v>
                </c:pt>
                <c:pt idx="15">
                  <c:v>26920</c:v>
                </c:pt>
                <c:pt idx="16">
                  <c:v>26969</c:v>
                </c:pt>
                <c:pt idx="17">
                  <c:v>27114</c:v>
                </c:pt>
                <c:pt idx="18">
                  <c:v>27200</c:v>
                </c:pt>
                <c:pt idx="19">
                  <c:v>27291</c:v>
                </c:pt>
                <c:pt idx="20">
                  <c:v>27368</c:v>
                </c:pt>
                <c:pt idx="21">
                  <c:v>27570</c:v>
                </c:pt>
                <c:pt idx="22">
                  <c:v>27666</c:v>
                </c:pt>
                <c:pt idx="23">
                  <c:v>27758</c:v>
                </c:pt>
                <c:pt idx="24">
                  <c:v>27849</c:v>
                </c:pt>
                <c:pt idx="25">
                  <c:v>27925</c:v>
                </c:pt>
                <c:pt idx="26">
                  <c:v>28528</c:v>
                </c:pt>
                <c:pt idx="27">
                  <c:v>28646</c:v>
                </c:pt>
                <c:pt idx="28">
                  <c:v>28759</c:v>
                </c:pt>
                <c:pt idx="29">
                  <c:v>28836</c:v>
                </c:pt>
                <c:pt idx="30">
                  <c:v>28898</c:v>
                </c:pt>
                <c:pt idx="31">
                  <c:v>28954</c:v>
                </c:pt>
                <c:pt idx="32">
                  <c:v>29109</c:v>
                </c:pt>
                <c:pt idx="33">
                  <c:v>29265</c:v>
                </c:pt>
                <c:pt idx="34">
                  <c:v>29355</c:v>
                </c:pt>
                <c:pt idx="35">
                  <c:v>29437</c:v>
                </c:pt>
                <c:pt idx="36">
                  <c:v>30019</c:v>
                </c:pt>
                <c:pt idx="37">
                  <c:v>30117</c:v>
                </c:pt>
                <c:pt idx="38">
                  <c:v>30236</c:v>
                </c:pt>
                <c:pt idx="39">
                  <c:v>30305</c:v>
                </c:pt>
                <c:pt idx="40">
                  <c:v>30418</c:v>
                </c:pt>
                <c:pt idx="41">
                  <c:v>30525</c:v>
                </c:pt>
                <c:pt idx="42">
                  <c:v>30636</c:v>
                </c:pt>
                <c:pt idx="43">
                  <c:v>30782</c:v>
                </c:pt>
                <c:pt idx="44">
                  <c:v>30910</c:v>
                </c:pt>
                <c:pt idx="45">
                  <c:v>31001</c:v>
                </c:pt>
                <c:pt idx="46">
                  <c:v>31097</c:v>
                </c:pt>
                <c:pt idx="47">
                  <c:v>31154</c:v>
                </c:pt>
                <c:pt idx="48">
                  <c:v>31237</c:v>
                </c:pt>
                <c:pt idx="49">
                  <c:v>31327</c:v>
                </c:pt>
                <c:pt idx="50">
                  <c:v>31463</c:v>
                </c:pt>
                <c:pt idx="51">
                  <c:v>31553</c:v>
                </c:pt>
                <c:pt idx="52">
                  <c:v>31602</c:v>
                </c:pt>
                <c:pt idx="53">
                  <c:v>31720</c:v>
                </c:pt>
                <c:pt idx="54">
                  <c:v>31832</c:v>
                </c:pt>
                <c:pt idx="55">
                  <c:v>31910</c:v>
                </c:pt>
                <c:pt idx="56">
                  <c:v>31966</c:v>
                </c:pt>
                <c:pt idx="57">
                  <c:v>32051</c:v>
                </c:pt>
                <c:pt idx="58">
                  <c:v>32160</c:v>
                </c:pt>
                <c:pt idx="59">
                  <c:v>32259</c:v>
                </c:pt>
                <c:pt idx="60">
                  <c:v>32343</c:v>
                </c:pt>
                <c:pt idx="61">
                  <c:v>32567</c:v>
                </c:pt>
                <c:pt idx="62">
                  <c:v>32707</c:v>
                </c:pt>
                <c:pt idx="63">
                  <c:v>32840</c:v>
                </c:pt>
                <c:pt idx="64">
                  <c:v>32903</c:v>
                </c:pt>
                <c:pt idx="65">
                  <c:v>33024</c:v>
                </c:pt>
                <c:pt idx="66">
                  <c:v>33106</c:v>
                </c:pt>
                <c:pt idx="67">
                  <c:v>33163</c:v>
                </c:pt>
                <c:pt idx="68">
                  <c:v>33282</c:v>
                </c:pt>
                <c:pt idx="69">
                  <c:v>33358</c:v>
                </c:pt>
                <c:pt idx="70">
                  <c:v>33463</c:v>
                </c:pt>
                <c:pt idx="71">
                  <c:v>33519</c:v>
                </c:pt>
                <c:pt idx="72">
                  <c:v>33658</c:v>
                </c:pt>
                <c:pt idx="73">
                  <c:v>33715</c:v>
                </c:pt>
                <c:pt idx="74">
                  <c:v>33715</c:v>
                </c:pt>
                <c:pt idx="75">
                  <c:v>33841</c:v>
                </c:pt>
                <c:pt idx="76">
                  <c:v>34115</c:v>
                </c:pt>
                <c:pt idx="77">
                  <c:v>34302</c:v>
                </c:pt>
                <c:pt idx="78">
                  <c:v>37636</c:v>
                </c:pt>
                <c:pt idx="79">
                  <c:v>37700</c:v>
                </c:pt>
                <c:pt idx="80">
                  <c:v>37789</c:v>
                </c:pt>
                <c:pt idx="81">
                  <c:v>37889</c:v>
                </c:pt>
                <c:pt idx="82">
                  <c:v>37966</c:v>
                </c:pt>
                <c:pt idx="83">
                  <c:v>38076</c:v>
                </c:pt>
                <c:pt idx="84">
                  <c:v>38176</c:v>
                </c:pt>
                <c:pt idx="85">
                  <c:v>38246</c:v>
                </c:pt>
                <c:pt idx="86">
                  <c:v>38336</c:v>
                </c:pt>
              </c:numCache>
            </c:numRef>
          </c:xVal>
          <c:yVal>
            <c:numRef>
              <c:f>Laguana13446!$H$139:$H$225</c:f>
              <c:numCache>
                <c:formatCode>General</c:formatCode>
                <c:ptCount val="87"/>
                <c:pt idx="0">
                  <c:v>0.05</c:v>
                </c:pt>
                <c:pt idx="1">
                  <c:v>0.05</c:v>
                </c:pt>
                <c:pt idx="2">
                  <c:v>7.0000000000000021E-2</c:v>
                </c:pt>
                <c:pt idx="3">
                  <c:v>0.1</c:v>
                </c:pt>
                <c:pt idx="4">
                  <c:v>3.0000000000000002E-2</c:v>
                </c:pt>
                <c:pt idx="5">
                  <c:v>0.30000000000000032</c:v>
                </c:pt>
                <c:pt idx="6">
                  <c:v>3.0000000000000002E-2</c:v>
                </c:pt>
                <c:pt idx="7">
                  <c:v>3.0000000000000002E-2</c:v>
                </c:pt>
                <c:pt idx="8">
                  <c:v>3.0000000000000002E-2</c:v>
                </c:pt>
                <c:pt idx="9">
                  <c:v>3.0000000000000002E-2</c:v>
                </c:pt>
                <c:pt idx="10">
                  <c:v>3.0000000000000002E-2</c:v>
                </c:pt>
                <c:pt idx="11">
                  <c:v>3.0000000000000002E-2</c:v>
                </c:pt>
                <c:pt idx="12">
                  <c:v>3.0000000000000002E-2</c:v>
                </c:pt>
                <c:pt idx="13">
                  <c:v>3.0000000000000002E-2</c:v>
                </c:pt>
                <c:pt idx="14">
                  <c:v>3.0000000000000002E-2</c:v>
                </c:pt>
                <c:pt idx="15">
                  <c:v>3.0000000000000002E-2</c:v>
                </c:pt>
                <c:pt idx="16">
                  <c:v>3.0000000000000002E-2</c:v>
                </c:pt>
                <c:pt idx="17">
                  <c:v>3.0000000000000002E-2</c:v>
                </c:pt>
                <c:pt idx="18">
                  <c:v>3.0000000000000002E-2</c:v>
                </c:pt>
                <c:pt idx="19">
                  <c:v>3.0000000000000002E-2</c:v>
                </c:pt>
                <c:pt idx="20">
                  <c:v>3.0000000000000002E-2</c:v>
                </c:pt>
                <c:pt idx="21">
                  <c:v>2.0000000000000011E-2</c:v>
                </c:pt>
                <c:pt idx="22">
                  <c:v>2.0000000000000011E-2</c:v>
                </c:pt>
                <c:pt idx="23">
                  <c:v>2.0000000000000011E-2</c:v>
                </c:pt>
                <c:pt idx="24">
                  <c:v>2.0000000000000011E-2</c:v>
                </c:pt>
                <c:pt idx="25">
                  <c:v>2.0000000000000011E-2</c:v>
                </c:pt>
                <c:pt idx="26">
                  <c:v>3.0000000000000002E-2</c:v>
                </c:pt>
                <c:pt idx="27">
                  <c:v>2.0000000000000011E-2</c:v>
                </c:pt>
                <c:pt idx="28">
                  <c:v>2.0000000000000011E-2</c:v>
                </c:pt>
                <c:pt idx="29">
                  <c:v>1.0000000000000005E-2</c:v>
                </c:pt>
                <c:pt idx="30">
                  <c:v>2.0000000000000011E-2</c:v>
                </c:pt>
                <c:pt idx="31">
                  <c:v>1.0000000000000005E-2</c:v>
                </c:pt>
                <c:pt idx="32">
                  <c:v>2.0000000000000011E-2</c:v>
                </c:pt>
                <c:pt idx="33">
                  <c:v>2.0000000000000011E-2</c:v>
                </c:pt>
                <c:pt idx="34">
                  <c:v>1.0000000000000005E-2</c:v>
                </c:pt>
                <c:pt idx="35">
                  <c:v>1.0000000000000005E-2</c:v>
                </c:pt>
                <c:pt idx="36">
                  <c:v>3.0000000000000002E-2</c:v>
                </c:pt>
                <c:pt idx="37">
                  <c:v>3.0000000000000002E-2</c:v>
                </c:pt>
                <c:pt idx="38">
                  <c:v>3.0000000000000002E-2</c:v>
                </c:pt>
                <c:pt idx="39">
                  <c:v>3.0000000000000002E-2</c:v>
                </c:pt>
                <c:pt idx="40">
                  <c:v>1.0000000000000005E-2</c:v>
                </c:pt>
                <c:pt idx="41">
                  <c:v>1.0000000000000005E-2</c:v>
                </c:pt>
                <c:pt idx="42">
                  <c:v>1.0000000000000005E-2</c:v>
                </c:pt>
                <c:pt idx="43">
                  <c:v>3.0000000000000002E-2</c:v>
                </c:pt>
                <c:pt idx="44">
                  <c:v>3.0000000000000002E-2</c:v>
                </c:pt>
                <c:pt idx="45">
                  <c:v>3.0000000000000002E-2</c:v>
                </c:pt>
                <c:pt idx="46">
                  <c:v>3.0000000000000002E-2</c:v>
                </c:pt>
                <c:pt idx="47">
                  <c:v>3.0000000000000002E-2</c:v>
                </c:pt>
                <c:pt idx="48">
                  <c:v>1.0000000000000005E-2</c:v>
                </c:pt>
                <c:pt idx="49">
                  <c:v>1.0000000000000005E-2</c:v>
                </c:pt>
                <c:pt idx="50">
                  <c:v>0.12300000000000012</c:v>
                </c:pt>
                <c:pt idx="51">
                  <c:v>8.3000000000000046E-2</c:v>
                </c:pt>
                <c:pt idx="52">
                  <c:v>1.0000000000000005E-2</c:v>
                </c:pt>
                <c:pt idx="53">
                  <c:v>1.0000000000000005E-2</c:v>
                </c:pt>
                <c:pt idx="54">
                  <c:v>2.0000000000000011E-2</c:v>
                </c:pt>
                <c:pt idx="55">
                  <c:v>3.1000000000000052E-2</c:v>
                </c:pt>
                <c:pt idx="56">
                  <c:v>8.2000000000000003E-2</c:v>
                </c:pt>
                <c:pt idx="57">
                  <c:v>1.0000000000000005E-2</c:v>
                </c:pt>
                <c:pt idx="58">
                  <c:v>1.0000000000000005E-2</c:v>
                </c:pt>
                <c:pt idx="59">
                  <c:v>1.0000000000000005E-2</c:v>
                </c:pt>
                <c:pt idx="60">
                  <c:v>1.0000000000000005E-2</c:v>
                </c:pt>
                <c:pt idx="61">
                  <c:v>9.0000000000000024E-2</c:v>
                </c:pt>
                <c:pt idx="62">
                  <c:v>2.0000000000000011E-2</c:v>
                </c:pt>
                <c:pt idx="63">
                  <c:v>0.46</c:v>
                </c:pt>
                <c:pt idx="64">
                  <c:v>2.0000000000000011E-2</c:v>
                </c:pt>
                <c:pt idx="65">
                  <c:v>1.0000000000000005E-2</c:v>
                </c:pt>
                <c:pt idx="66">
                  <c:v>1.0000000000000005E-2</c:v>
                </c:pt>
                <c:pt idx="67">
                  <c:v>1.0000000000000005E-2</c:v>
                </c:pt>
                <c:pt idx="68">
                  <c:v>1.0000000000000005E-2</c:v>
                </c:pt>
                <c:pt idx="69">
                  <c:v>1.0000000000000005E-2</c:v>
                </c:pt>
                <c:pt idx="70">
                  <c:v>1.0000000000000005E-2</c:v>
                </c:pt>
                <c:pt idx="71">
                  <c:v>2.0000000000000011E-2</c:v>
                </c:pt>
                <c:pt idx="72">
                  <c:v>0.05</c:v>
                </c:pt>
                <c:pt idx="73">
                  <c:v>4.0000000000000022E-2</c:v>
                </c:pt>
                <c:pt idx="74">
                  <c:v>3.0000000000000002E-2</c:v>
                </c:pt>
                <c:pt idx="75">
                  <c:v>1.0000000000000005E-2</c:v>
                </c:pt>
                <c:pt idx="76">
                  <c:v>1.0000000000000005E-2</c:v>
                </c:pt>
                <c:pt idx="77">
                  <c:v>1.0000000000000005E-2</c:v>
                </c:pt>
                <c:pt idx="78">
                  <c:v>0.35000000000000031</c:v>
                </c:pt>
                <c:pt idx="79">
                  <c:v>0.35000000000000031</c:v>
                </c:pt>
                <c:pt idx="80">
                  <c:v>0.5</c:v>
                </c:pt>
                <c:pt idx="81">
                  <c:v>0.4</c:v>
                </c:pt>
                <c:pt idx="82">
                  <c:v>1</c:v>
                </c:pt>
                <c:pt idx="83">
                  <c:v>1</c:v>
                </c:pt>
                <c:pt idx="84">
                  <c:v>1.25</c:v>
                </c:pt>
                <c:pt idx="85">
                  <c:v>1.25</c:v>
                </c:pt>
                <c:pt idx="86">
                  <c:v>1.25</c:v>
                </c:pt>
              </c:numCache>
            </c:numRef>
          </c:yVal>
          <c:smooth val="0"/>
          <c:extLst>
            <c:ext xmlns:c16="http://schemas.microsoft.com/office/drawing/2014/chart" uri="{C3380CC4-5D6E-409C-BE32-E72D297353CC}">
              <c16:uniqueId val="{00000000-40AE-4F96-B783-61203603F038}"/>
            </c:ext>
          </c:extLst>
        </c:ser>
        <c:ser>
          <c:idx val="1"/>
          <c:order val="1"/>
          <c:tx>
            <c:strRef>
              <c:f>Laguana13446!$F$231</c:f>
              <c:strCache>
                <c:ptCount val="1"/>
                <c:pt idx="0">
                  <c:v>NITRITE NITROGEN, TOTAL (MG/L AS N)</c:v>
                </c:pt>
              </c:strCache>
            </c:strRef>
          </c:tx>
          <c:spPr>
            <a:ln w="66675">
              <a:noFill/>
            </a:ln>
          </c:spPr>
          <c:xVal>
            <c:numRef>
              <c:f>Laguana13446!$D$226:$D$254</c:f>
              <c:numCache>
                <c:formatCode>m/d/yyyy</c:formatCode>
                <c:ptCount val="29"/>
                <c:pt idx="0">
                  <c:v>30019</c:v>
                </c:pt>
                <c:pt idx="1">
                  <c:v>30117</c:v>
                </c:pt>
                <c:pt idx="2">
                  <c:v>30236</c:v>
                </c:pt>
                <c:pt idx="3">
                  <c:v>30305</c:v>
                </c:pt>
                <c:pt idx="4">
                  <c:v>32343</c:v>
                </c:pt>
                <c:pt idx="5">
                  <c:v>32707</c:v>
                </c:pt>
                <c:pt idx="6">
                  <c:v>32840</c:v>
                </c:pt>
                <c:pt idx="7">
                  <c:v>32903</c:v>
                </c:pt>
                <c:pt idx="8">
                  <c:v>33106</c:v>
                </c:pt>
                <c:pt idx="9">
                  <c:v>33163</c:v>
                </c:pt>
                <c:pt idx="10">
                  <c:v>33282</c:v>
                </c:pt>
                <c:pt idx="11">
                  <c:v>33358</c:v>
                </c:pt>
                <c:pt idx="12">
                  <c:v>33463</c:v>
                </c:pt>
                <c:pt idx="13">
                  <c:v>33519</c:v>
                </c:pt>
                <c:pt idx="14">
                  <c:v>33658</c:v>
                </c:pt>
                <c:pt idx="15">
                  <c:v>33715</c:v>
                </c:pt>
                <c:pt idx="16">
                  <c:v>33715</c:v>
                </c:pt>
                <c:pt idx="17">
                  <c:v>33841</c:v>
                </c:pt>
                <c:pt idx="18">
                  <c:v>34115</c:v>
                </c:pt>
                <c:pt idx="19">
                  <c:v>34302</c:v>
                </c:pt>
                <c:pt idx="20">
                  <c:v>37636</c:v>
                </c:pt>
                <c:pt idx="21">
                  <c:v>37700</c:v>
                </c:pt>
                <c:pt idx="22">
                  <c:v>37789</c:v>
                </c:pt>
                <c:pt idx="23">
                  <c:v>37889</c:v>
                </c:pt>
                <c:pt idx="24">
                  <c:v>37966</c:v>
                </c:pt>
                <c:pt idx="25">
                  <c:v>38076</c:v>
                </c:pt>
                <c:pt idx="26">
                  <c:v>38176</c:v>
                </c:pt>
                <c:pt idx="27">
                  <c:v>38246</c:v>
                </c:pt>
                <c:pt idx="28">
                  <c:v>38336</c:v>
                </c:pt>
              </c:numCache>
            </c:numRef>
          </c:xVal>
          <c:yVal>
            <c:numRef>
              <c:f>Laguana13446!$H$226:$H$254</c:f>
              <c:numCache>
                <c:formatCode>General</c:formatCode>
                <c:ptCount val="29"/>
                <c:pt idx="0">
                  <c:v>3.0000000000000002E-2</c:v>
                </c:pt>
                <c:pt idx="1">
                  <c:v>3.0000000000000002E-2</c:v>
                </c:pt>
                <c:pt idx="2">
                  <c:v>0.05</c:v>
                </c:pt>
                <c:pt idx="3">
                  <c:v>3.0000000000000002E-2</c:v>
                </c:pt>
                <c:pt idx="4">
                  <c:v>1.0000000000000005E-2</c:v>
                </c:pt>
                <c:pt idx="5">
                  <c:v>1.0000000000000005E-2</c:v>
                </c:pt>
                <c:pt idx="6">
                  <c:v>6.0000000000000032E-2</c:v>
                </c:pt>
                <c:pt idx="7">
                  <c:v>1.0000000000000005E-2</c:v>
                </c:pt>
                <c:pt idx="8">
                  <c:v>1.0000000000000005E-2</c:v>
                </c:pt>
                <c:pt idx="9">
                  <c:v>1.0000000000000005E-2</c:v>
                </c:pt>
                <c:pt idx="10">
                  <c:v>1.0000000000000005E-2</c:v>
                </c:pt>
                <c:pt idx="11">
                  <c:v>1.0000000000000005E-2</c:v>
                </c:pt>
                <c:pt idx="12">
                  <c:v>1.0000000000000005E-2</c:v>
                </c:pt>
                <c:pt idx="13">
                  <c:v>1.0000000000000005E-2</c:v>
                </c:pt>
                <c:pt idx="14">
                  <c:v>1.0000000000000005E-2</c:v>
                </c:pt>
                <c:pt idx="15">
                  <c:v>1.0000000000000005E-2</c:v>
                </c:pt>
                <c:pt idx="16">
                  <c:v>1.0000000000000005E-2</c:v>
                </c:pt>
                <c:pt idx="17">
                  <c:v>1.0000000000000005E-2</c:v>
                </c:pt>
                <c:pt idx="18">
                  <c:v>2.0000000000000011E-2</c:v>
                </c:pt>
                <c:pt idx="19">
                  <c:v>2.0000000000000011E-2</c:v>
                </c:pt>
                <c:pt idx="20">
                  <c:v>0.35000000000000031</c:v>
                </c:pt>
                <c:pt idx="21">
                  <c:v>0.25</c:v>
                </c:pt>
                <c:pt idx="22">
                  <c:v>0.5</c:v>
                </c:pt>
                <c:pt idx="23">
                  <c:v>0.4</c:v>
                </c:pt>
                <c:pt idx="24">
                  <c:v>1</c:v>
                </c:pt>
                <c:pt idx="25">
                  <c:v>1</c:v>
                </c:pt>
                <c:pt idx="26">
                  <c:v>1.25</c:v>
                </c:pt>
                <c:pt idx="27">
                  <c:v>1.25</c:v>
                </c:pt>
                <c:pt idx="28">
                  <c:v>1.25</c:v>
                </c:pt>
              </c:numCache>
            </c:numRef>
          </c:yVal>
          <c:smooth val="0"/>
          <c:extLst>
            <c:ext xmlns:c16="http://schemas.microsoft.com/office/drawing/2014/chart" uri="{C3380CC4-5D6E-409C-BE32-E72D297353CC}">
              <c16:uniqueId val="{00000001-40AE-4F96-B783-61203603F038}"/>
            </c:ext>
          </c:extLst>
        </c:ser>
        <c:ser>
          <c:idx val="2"/>
          <c:order val="2"/>
          <c:tx>
            <c:strRef>
              <c:f>Laguana13446!$F$255</c:f>
              <c:strCache>
                <c:ptCount val="1"/>
                <c:pt idx="0">
                  <c:v>NITRITE PLUS NITRATE, TOTAL 1 DET. (MG/L AS N)</c:v>
                </c:pt>
              </c:strCache>
            </c:strRef>
          </c:tx>
          <c:spPr>
            <a:ln w="66675">
              <a:noFill/>
            </a:ln>
          </c:spPr>
          <c:marker>
            <c:spPr>
              <a:solidFill>
                <a:srgbClr val="0F7B42"/>
              </a:solidFill>
            </c:spPr>
          </c:marker>
          <c:xVal>
            <c:numRef>
              <c:f>Laguana13446!$D$255:$D$303</c:f>
              <c:numCache>
                <c:formatCode>m/d/yyyy</c:formatCode>
                <c:ptCount val="49"/>
                <c:pt idx="0">
                  <c:v>30019</c:v>
                </c:pt>
                <c:pt idx="1">
                  <c:v>30117</c:v>
                </c:pt>
                <c:pt idx="2">
                  <c:v>30236</c:v>
                </c:pt>
                <c:pt idx="3">
                  <c:v>30305</c:v>
                </c:pt>
                <c:pt idx="4">
                  <c:v>32343</c:v>
                </c:pt>
                <c:pt idx="5">
                  <c:v>32707</c:v>
                </c:pt>
                <c:pt idx="6">
                  <c:v>32840</c:v>
                </c:pt>
                <c:pt idx="7">
                  <c:v>32903</c:v>
                </c:pt>
                <c:pt idx="8">
                  <c:v>33106</c:v>
                </c:pt>
                <c:pt idx="9">
                  <c:v>33163</c:v>
                </c:pt>
                <c:pt idx="10">
                  <c:v>33282</c:v>
                </c:pt>
                <c:pt idx="11">
                  <c:v>33358</c:v>
                </c:pt>
                <c:pt idx="12">
                  <c:v>33463</c:v>
                </c:pt>
                <c:pt idx="13">
                  <c:v>33519</c:v>
                </c:pt>
                <c:pt idx="14">
                  <c:v>33658</c:v>
                </c:pt>
                <c:pt idx="15">
                  <c:v>33715</c:v>
                </c:pt>
                <c:pt idx="16">
                  <c:v>33715</c:v>
                </c:pt>
                <c:pt idx="17">
                  <c:v>33841</c:v>
                </c:pt>
                <c:pt idx="18">
                  <c:v>34115</c:v>
                </c:pt>
                <c:pt idx="19">
                  <c:v>34302</c:v>
                </c:pt>
                <c:pt idx="20">
                  <c:v>34772</c:v>
                </c:pt>
                <c:pt idx="21">
                  <c:v>34870</c:v>
                </c:pt>
                <c:pt idx="22">
                  <c:v>34990</c:v>
                </c:pt>
                <c:pt idx="23">
                  <c:v>35165</c:v>
                </c:pt>
                <c:pt idx="24">
                  <c:v>35207</c:v>
                </c:pt>
                <c:pt idx="25">
                  <c:v>35241</c:v>
                </c:pt>
                <c:pt idx="26">
                  <c:v>35383</c:v>
                </c:pt>
                <c:pt idx="27">
                  <c:v>35486</c:v>
                </c:pt>
                <c:pt idx="28">
                  <c:v>35585</c:v>
                </c:pt>
                <c:pt idx="29">
                  <c:v>35597</c:v>
                </c:pt>
                <c:pt idx="30">
                  <c:v>35773</c:v>
                </c:pt>
                <c:pt idx="31">
                  <c:v>35871</c:v>
                </c:pt>
                <c:pt idx="32">
                  <c:v>35942</c:v>
                </c:pt>
                <c:pt idx="33">
                  <c:v>37846</c:v>
                </c:pt>
                <c:pt idx="34">
                  <c:v>37889</c:v>
                </c:pt>
                <c:pt idx="35">
                  <c:v>37917</c:v>
                </c:pt>
                <c:pt idx="36">
                  <c:v>38070</c:v>
                </c:pt>
                <c:pt idx="37">
                  <c:v>38105</c:v>
                </c:pt>
                <c:pt idx="38">
                  <c:v>38133</c:v>
                </c:pt>
                <c:pt idx="39">
                  <c:v>38161</c:v>
                </c:pt>
                <c:pt idx="40">
                  <c:v>38196</c:v>
                </c:pt>
                <c:pt idx="41">
                  <c:v>38217</c:v>
                </c:pt>
                <c:pt idx="42">
                  <c:v>38252</c:v>
                </c:pt>
                <c:pt idx="43">
                  <c:v>38287</c:v>
                </c:pt>
                <c:pt idx="44">
                  <c:v>38441</c:v>
                </c:pt>
                <c:pt idx="45">
                  <c:v>38468</c:v>
                </c:pt>
                <c:pt idx="46">
                  <c:v>38497</c:v>
                </c:pt>
                <c:pt idx="47">
                  <c:v>38525</c:v>
                </c:pt>
                <c:pt idx="48">
                  <c:v>38559</c:v>
                </c:pt>
              </c:numCache>
            </c:numRef>
          </c:xVal>
          <c:yVal>
            <c:numRef>
              <c:f>Laguana13446!$H$255:$H$303</c:f>
              <c:numCache>
                <c:formatCode>General</c:formatCode>
                <c:ptCount val="49"/>
                <c:pt idx="0">
                  <c:v>6.0000000000000032E-2</c:v>
                </c:pt>
                <c:pt idx="1">
                  <c:v>6.0000000000000032E-2</c:v>
                </c:pt>
                <c:pt idx="2">
                  <c:v>8.0000000000000043E-2</c:v>
                </c:pt>
                <c:pt idx="3">
                  <c:v>6.0000000000000032E-2</c:v>
                </c:pt>
                <c:pt idx="4">
                  <c:v>2.0000000000000011E-2</c:v>
                </c:pt>
                <c:pt idx="5">
                  <c:v>3.0000000000000002E-2</c:v>
                </c:pt>
                <c:pt idx="6">
                  <c:v>0.52</c:v>
                </c:pt>
                <c:pt idx="7">
                  <c:v>3.0000000000000002E-2</c:v>
                </c:pt>
                <c:pt idx="8">
                  <c:v>2.0000000000000011E-2</c:v>
                </c:pt>
                <c:pt idx="9">
                  <c:v>2.0000000000000011E-2</c:v>
                </c:pt>
                <c:pt idx="10">
                  <c:v>2.0000000000000011E-2</c:v>
                </c:pt>
                <c:pt idx="11">
                  <c:v>2.0000000000000011E-2</c:v>
                </c:pt>
                <c:pt idx="12">
                  <c:v>2.0000000000000011E-2</c:v>
                </c:pt>
                <c:pt idx="13">
                  <c:v>3.0000000000000002E-2</c:v>
                </c:pt>
                <c:pt idx="14">
                  <c:v>6.0000000000000032E-2</c:v>
                </c:pt>
                <c:pt idx="15">
                  <c:v>0.05</c:v>
                </c:pt>
                <c:pt idx="16">
                  <c:v>4.0000000000000022E-2</c:v>
                </c:pt>
                <c:pt idx="17">
                  <c:v>2.0000000000000011E-2</c:v>
                </c:pt>
                <c:pt idx="18">
                  <c:v>3.0000000000000002E-2</c:v>
                </c:pt>
                <c:pt idx="19">
                  <c:v>3.0000000000000002E-2</c:v>
                </c:pt>
                <c:pt idx="20">
                  <c:v>1.0000000000000005E-2</c:v>
                </c:pt>
                <c:pt idx="21">
                  <c:v>1.0000000000000005E-2</c:v>
                </c:pt>
                <c:pt idx="22">
                  <c:v>1.0000000000000005E-2</c:v>
                </c:pt>
                <c:pt idx="23">
                  <c:v>1.0000000000000005E-2</c:v>
                </c:pt>
                <c:pt idx="24">
                  <c:v>44.8</c:v>
                </c:pt>
                <c:pt idx="25">
                  <c:v>1.0000000000000005E-2</c:v>
                </c:pt>
                <c:pt idx="26">
                  <c:v>1.0000000000000005E-2</c:v>
                </c:pt>
                <c:pt idx="27">
                  <c:v>1.0000000000000005E-2</c:v>
                </c:pt>
                <c:pt idx="28">
                  <c:v>1.0000000000000005E-2</c:v>
                </c:pt>
                <c:pt idx="29">
                  <c:v>1.0000000000000005E-2</c:v>
                </c:pt>
                <c:pt idx="30">
                  <c:v>1.0000000000000005E-2</c:v>
                </c:pt>
                <c:pt idx="31">
                  <c:v>1.0000000000000005E-2</c:v>
                </c:pt>
                <c:pt idx="32">
                  <c:v>1.0000000000000005E-2</c:v>
                </c:pt>
                <c:pt idx="33">
                  <c:v>4.0000000000000022E-2</c:v>
                </c:pt>
                <c:pt idx="34">
                  <c:v>4.0000000000000022E-2</c:v>
                </c:pt>
                <c:pt idx="35">
                  <c:v>4.0000000000000022E-2</c:v>
                </c:pt>
                <c:pt idx="36">
                  <c:v>4.0000000000000022E-2</c:v>
                </c:pt>
                <c:pt idx="37">
                  <c:v>4.0000000000000022E-2</c:v>
                </c:pt>
                <c:pt idx="38">
                  <c:v>4.0000000000000022E-2</c:v>
                </c:pt>
                <c:pt idx="39">
                  <c:v>4.0000000000000022E-2</c:v>
                </c:pt>
                <c:pt idx="40">
                  <c:v>4.0000000000000022E-2</c:v>
                </c:pt>
                <c:pt idx="41">
                  <c:v>4.0000000000000022E-2</c:v>
                </c:pt>
                <c:pt idx="42">
                  <c:v>4.0000000000000022E-2</c:v>
                </c:pt>
                <c:pt idx="43">
                  <c:v>4.0000000000000022E-2</c:v>
                </c:pt>
                <c:pt idx="44">
                  <c:v>4.0000000000000022E-2</c:v>
                </c:pt>
                <c:pt idx="45">
                  <c:v>4.0000000000000022E-2</c:v>
                </c:pt>
                <c:pt idx="46">
                  <c:v>4.0000000000000022E-2</c:v>
                </c:pt>
                <c:pt idx="47">
                  <c:v>4.0000000000000022E-2</c:v>
                </c:pt>
                <c:pt idx="48">
                  <c:v>4.0000000000000022E-2</c:v>
                </c:pt>
              </c:numCache>
            </c:numRef>
          </c:yVal>
          <c:smooth val="0"/>
          <c:extLst>
            <c:ext xmlns:c16="http://schemas.microsoft.com/office/drawing/2014/chart" uri="{C3380CC4-5D6E-409C-BE32-E72D297353CC}">
              <c16:uniqueId val="{00000002-40AE-4F96-B783-61203603F038}"/>
            </c:ext>
          </c:extLst>
        </c:ser>
        <c:ser>
          <c:idx val="3"/>
          <c:order val="3"/>
          <c:tx>
            <c:strRef>
              <c:f>Laguana13446!$F$318</c:f>
              <c:strCache>
                <c:ptCount val="1"/>
                <c:pt idx="0">
                  <c:v>NITROGEN, KJELDAHL, TOTAL (MG/L AS N)</c:v>
                </c:pt>
              </c:strCache>
            </c:strRef>
          </c:tx>
          <c:spPr>
            <a:ln w="66675">
              <a:noFill/>
            </a:ln>
          </c:spPr>
          <c:marker>
            <c:symbol val="circle"/>
            <c:size val="13"/>
            <c:spPr>
              <a:solidFill>
                <a:schemeClr val="tx1">
                  <a:lumMod val="75000"/>
                  <a:lumOff val="25000"/>
                </a:schemeClr>
              </a:solidFill>
            </c:spPr>
          </c:marker>
          <c:xVal>
            <c:numRef>
              <c:f>Laguana13446!$D$304:$D$377</c:f>
              <c:numCache>
                <c:formatCode>m/d/yyyy</c:formatCode>
                <c:ptCount val="74"/>
                <c:pt idx="0">
                  <c:v>25849</c:v>
                </c:pt>
                <c:pt idx="1">
                  <c:v>34115</c:v>
                </c:pt>
                <c:pt idx="2">
                  <c:v>34302</c:v>
                </c:pt>
                <c:pt idx="3">
                  <c:v>34667</c:v>
                </c:pt>
                <c:pt idx="4">
                  <c:v>34772</c:v>
                </c:pt>
                <c:pt idx="5">
                  <c:v>34870</c:v>
                </c:pt>
                <c:pt idx="6">
                  <c:v>34990</c:v>
                </c:pt>
                <c:pt idx="7">
                  <c:v>35165</c:v>
                </c:pt>
                <c:pt idx="8">
                  <c:v>35207</c:v>
                </c:pt>
                <c:pt idx="9">
                  <c:v>35241</c:v>
                </c:pt>
                <c:pt idx="10">
                  <c:v>35383</c:v>
                </c:pt>
                <c:pt idx="11">
                  <c:v>35585</c:v>
                </c:pt>
                <c:pt idx="12">
                  <c:v>35597</c:v>
                </c:pt>
                <c:pt idx="13">
                  <c:v>35773</c:v>
                </c:pt>
                <c:pt idx="14">
                  <c:v>35871</c:v>
                </c:pt>
                <c:pt idx="15">
                  <c:v>35942</c:v>
                </c:pt>
                <c:pt idx="16">
                  <c:v>36157</c:v>
                </c:pt>
                <c:pt idx="17">
                  <c:v>36214</c:v>
                </c:pt>
                <c:pt idx="18">
                  <c:v>36340</c:v>
                </c:pt>
                <c:pt idx="19">
                  <c:v>36391</c:v>
                </c:pt>
                <c:pt idx="20">
                  <c:v>36425</c:v>
                </c:pt>
                <c:pt idx="21">
                  <c:v>36536</c:v>
                </c:pt>
                <c:pt idx="22">
                  <c:v>36613</c:v>
                </c:pt>
                <c:pt idx="23">
                  <c:v>36698</c:v>
                </c:pt>
                <c:pt idx="24">
                  <c:v>36874</c:v>
                </c:pt>
                <c:pt idx="25">
                  <c:v>36957</c:v>
                </c:pt>
                <c:pt idx="26">
                  <c:v>37146</c:v>
                </c:pt>
                <c:pt idx="27">
                  <c:v>37245</c:v>
                </c:pt>
                <c:pt idx="28">
                  <c:v>37343</c:v>
                </c:pt>
                <c:pt idx="29">
                  <c:v>37460</c:v>
                </c:pt>
                <c:pt idx="30">
                  <c:v>37585</c:v>
                </c:pt>
                <c:pt idx="31">
                  <c:v>37636</c:v>
                </c:pt>
                <c:pt idx="32">
                  <c:v>37700</c:v>
                </c:pt>
                <c:pt idx="33">
                  <c:v>37789</c:v>
                </c:pt>
                <c:pt idx="34">
                  <c:v>37846</c:v>
                </c:pt>
                <c:pt idx="35">
                  <c:v>37889</c:v>
                </c:pt>
                <c:pt idx="36">
                  <c:v>37889</c:v>
                </c:pt>
                <c:pt idx="37">
                  <c:v>37917</c:v>
                </c:pt>
                <c:pt idx="38">
                  <c:v>37966</c:v>
                </c:pt>
                <c:pt idx="39">
                  <c:v>38070</c:v>
                </c:pt>
                <c:pt idx="40">
                  <c:v>38076</c:v>
                </c:pt>
                <c:pt idx="41">
                  <c:v>38105</c:v>
                </c:pt>
                <c:pt idx="42">
                  <c:v>38133</c:v>
                </c:pt>
                <c:pt idx="43">
                  <c:v>38161</c:v>
                </c:pt>
                <c:pt idx="44">
                  <c:v>38176</c:v>
                </c:pt>
                <c:pt idx="45">
                  <c:v>38196</c:v>
                </c:pt>
                <c:pt idx="46">
                  <c:v>38217</c:v>
                </c:pt>
                <c:pt idx="47">
                  <c:v>38246</c:v>
                </c:pt>
                <c:pt idx="48">
                  <c:v>38252</c:v>
                </c:pt>
                <c:pt idx="49">
                  <c:v>38287</c:v>
                </c:pt>
                <c:pt idx="50">
                  <c:v>38336</c:v>
                </c:pt>
                <c:pt idx="51">
                  <c:v>38441</c:v>
                </c:pt>
                <c:pt idx="52">
                  <c:v>38442</c:v>
                </c:pt>
                <c:pt idx="53">
                  <c:v>38468</c:v>
                </c:pt>
                <c:pt idx="54">
                  <c:v>38497</c:v>
                </c:pt>
                <c:pt idx="55">
                  <c:v>38525</c:v>
                </c:pt>
                <c:pt idx="56">
                  <c:v>38538</c:v>
                </c:pt>
                <c:pt idx="57">
                  <c:v>38559</c:v>
                </c:pt>
                <c:pt idx="58">
                  <c:v>38623</c:v>
                </c:pt>
                <c:pt idx="59">
                  <c:v>38804</c:v>
                </c:pt>
                <c:pt idx="60">
                  <c:v>38876</c:v>
                </c:pt>
                <c:pt idx="61">
                  <c:v>38988</c:v>
                </c:pt>
                <c:pt idx="62">
                  <c:v>39064</c:v>
                </c:pt>
                <c:pt idx="63">
                  <c:v>39190</c:v>
                </c:pt>
                <c:pt idx="64">
                  <c:v>39261</c:v>
                </c:pt>
                <c:pt idx="65">
                  <c:v>39351</c:v>
                </c:pt>
                <c:pt idx="66">
                  <c:v>39506</c:v>
                </c:pt>
                <c:pt idx="67">
                  <c:v>39576</c:v>
                </c:pt>
                <c:pt idx="68">
                  <c:v>39776</c:v>
                </c:pt>
                <c:pt idx="69">
                  <c:v>39868</c:v>
                </c:pt>
                <c:pt idx="70">
                  <c:v>39960</c:v>
                </c:pt>
                <c:pt idx="71">
                  <c:v>40051</c:v>
                </c:pt>
                <c:pt idx="72">
                  <c:v>40241</c:v>
                </c:pt>
                <c:pt idx="73">
                  <c:v>40409</c:v>
                </c:pt>
              </c:numCache>
            </c:numRef>
          </c:xVal>
          <c:yVal>
            <c:numRef>
              <c:f>Laguana13446!$H$304:$H$377</c:f>
              <c:numCache>
                <c:formatCode>General</c:formatCode>
                <c:ptCount val="74"/>
                <c:pt idx="0">
                  <c:v>0.05</c:v>
                </c:pt>
                <c:pt idx="1">
                  <c:v>0.24000000000000021</c:v>
                </c:pt>
                <c:pt idx="2">
                  <c:v>0.24000000000000021</c:v>
                </c:pt>
                <c:pt idx="3">
                  <c:v>0.52</c:v>
                </c:pt>
                <c:pt idx="4">
                  <c:v>0.31000000000000061</c:v>
                </c:pt>
                <c:pt idx="5">
                  <c:v>0.14000000000000001</c:v>
                </c:pt>
                <c:pt idx="6">
                  <c:v>0.23</c:v>
                </c:pt>
                <c:pt idx="7">
                  <c:v>0.25</c:v>
                </c:pt>
                <c:pt idx="8">
                  <c:v>0.21000000000000021</c:v>
                </c:pt>
                <c:pt idx="9">
                  <c:v>0.31000000000000061</c:v>
                </c:pt>
                <c:pt idx="10">
                  <c:v>0.31000000000000061</c:v>
                </c:pt>
                <c:pt idx="11">
                  <c:v>0.23</c:v>
                </c:pt>
                <c:pt idx="12">
                  <c:v>0.25</c:v>
                </c:pt>
                <c:pt idx="13">
                  <c:v>0.26</c:v>
                </c:pt>
                <c:pt idx="14">
                  <c:v>0.05</c:v>
                </c:pt>
                <c:pt idx="15">
                  <c:v>9.0000000000000024E-2</c:v>
                </c:pt>
                <c:pt idx="16">
                  <c:v>0.35000000000000031</c:v>
                </c:pt>
                <c:pt idx="17">
                  <c:v>0.29000000000000031</c:v>
                </c:pt>
                <c:pt idx="18">
                  <c:v>0.2</c:v>
                </c:pt>
                <c:pt idx="19">
                  <c:v>0.27</c:v>
                </c:pt>
                <c:pt idx="20">
                  <c:v>0.38000000000000067</c:v>
                </c:pt>
                <c:pt idx="21">
                  <c:v>0.25</c:v>
                </c:pt>
                <c:pt idx="22">
                  <c:v>0.47000000000000008</c:v>
                </c:pt>
                <c:pt idx="23">
                  <c:v>0.30000000000000032</c:v>
                </c:pt>
                <c:pt idx="24">
                  <c:v>0.74000000000000121</c:v>
                </c:pt>
                <c:pt idx="25">
                  <c:v>0.31000000000000061</c:v>
                </c:pt>
                <c:pt idx="26">
                  <c:v>0.26</c:v>
                </c:pt>
                <c:pt idx="27">
                  <c:v>0.45</c:v>
                </c:pt>
                <c:pt idx="28">
                  <c:v>0.4</c:v>
                </c:pt>
                <c:pt idx="29">
                  <c:v>0.18000000000000024</c:v>
                </c:pt>
                <c:pt idx="30">
                  <c:v>0.33000000000000085</c:v>
                </c:pt>
                <c:pt idx="31">
                  <c:v>0.46</c:v>
                </c:pt>
                <c:pt idx="32">
                  <c:v>0.51</c:v>
                </c:pt>
                <c:pt idx="33">
                  <c:v>0.27</c:v>
                </c:pt>
                <c:pt idx="34">
                  <c:v>2.0000000000000011E-2</c:v>
                </c:pt>
                <c:pt idx="35">
                  <c:v>0.55000000000000004</c:v>
                </c:pt>
                <c:pt idx="36">
                  <c:v>0.30000000000000032</c:v>
                </c:pt>
                <c:pt idx="37">
                  <c:v>0.36000000000000032</c:v>
                </c:pt>
                <c:pt idx="38">
                  <c:v>0.94000000000000061</c:v>
                </c:pt>
                <c:pt idx="39">
                  <c:v>9.0000000000000024E-2</c:v>
                </c:pt>
                <c:pt idx="40">
                  <c:v>0.33000000000000085</c:v>
                </c:pt>
                <c:pt idx="41">
                  <c:v>0.26</c:v>
                </c:pt>
                <c:pt idx="42">
                  <c:v>0.11</c:v>
                </c:pt>
                <c:pt idx="43">
                  <c:v>0.19</c:v>
                </c:pt>
                <c:pt idx="44">
                  <c:v>0.23</c:v>
                </c:pt>
                <c:pt idx="45">
                  <c:v>0.44</c:v>
                </c:pt>
                <c:pt idx="46">
                  <c:v>0.34</c:v>
                </c:pt>
                <c:pt idx="47">
                  <c:v>0.37000000000000038</c:v>
                </c:pt>
                <c:pt idx="48">
                  <c:v>0.12000000000000002</c:v>
                </c:pt>
                <c:pt idx="49">
                  <c:v>0.24000000000000021</c:v>
                </c:pt>
                <c:pt idx="50">
                  <c:v>0.94000000000000061</c:v>
                </c:pt>
                <c:pt idx="51">
                  <c:v>0.05</c:v>
                </c:pt>
                <c:pt idx="52">
                  <c:v>0.43000000000000038</c:v>
                </c:pt>
                <c:pt idx="53">
                  <c:v>0.15000000000000024</c:v>
                </c:pt>
                <c:pt idx="54">
                  <c:v>8.0000000000000043E-2</c:v>
                </c:pt>
                <c:pt idx="55">
                  <c:v>2.0000000000000011E-2</c:v>
                </c:pt>
                <c:pt idx="56">
                  <c:v>0.30000000000000032</c:v>
                </c:pt>
                <c:pt idx="57">
                  <c:v>0.17</c:v>
                </c:pt>
                <c:pt idx="58">
                  <c:v>0.54</c:v>
                </c:pt>
                <c:pt idx="59">
                  <c:v>0.4</c:v>
                </c:pt>
                <c:pt idx="60">
                  <c:v>0.28000000000000008</c:v>
                </c:pt>
                <c:pt idx="61">
                  <c:v>0.53</c:v>
                </c:pt>
                <c:pt idx="62">
                  <c:v>0.59</c:v>
                </c:pt>
                <c:pt idx="63">
                  <c:v>0.42000000000000032</c:v>
                </c:pt>
                <c:pt idx="64">
                  <c:v>0.2</c:v>
                </c:pt>
                <c:pt idx="65">
                  <c:v>0.1</c:v>
                </c:pt>
                <c:pt idx="66">
                  <c:v>0.43000000000000038</c:v>
                </c:pt>
                <c:pt idx="67">
                  <c:v>0.22</c:v>
                </c:pt>
                <c:pt idx="68">
                  <c:v>0.38000000000000067</c:v>
                </c:pt>
                <c:pt idx="69">
                  <c:v>0.30000000000000032</c:v>
                </c:pt>
                <c:pt idx="70">
                  <c:v>0.29000000000000031</c:v>
                </c:pt>
                <c:pt idx="71">
                  <c:v>0.2</c:v>
                </c:pt>
                <c:pt idx="72">
                  <c:v>0.35000000000000031</c:v>
                </c:pt>
                <c:pt idx="73">
                  <c:v>0.30000000000000032</c:v>
                </c:pt>
              </c:numCache>
            </c:numRef>
          </c:yVal>
          <c:smooth val="0"/>
          <c:extLst>
            <c:ext xmlns:c16="http://schemas.microsoft.com/office/drawing/2014/chart" uri="{C3380CC4-5D6E-409C-BE32-E72D297353CC}">
              <c16:uniqueId val="{00000003-40AE-4F96-B783-61203603F038}"/>
            </c:ext>
          </c:extLst>
        </c:ser>
        <c:ser>
          <c:idx val="4"/>
          <c:order val="4"/>
          <c:tx>
            <c:strRef>
              <c:f>Laguana13446!$F$378</c:f>
              <c:strCache>
                <c:ptCount val="1"/>
                <c:pt idx="0">
                  <c:v>NO2 PLUS NO3-N, TOTAL, WHATMAN GF/F FILT (MG/L)</c:v>
                </c:pt>
              </c:strCache>
            </c:strRef>
          </c:tx>
          <c:spPr>
            <a:ln w="66675">
              <a:noFill/>
            </a:ln>
          </c:spPr>
          <c:marker>
            <c:symbol val="circle"/>
            <c:size val="15"/>
            <c:spPr>
              <a:solidFill>
                <a:srgbClr val="FFC000"/>
              </a:solidFill>
            </c:spPr>
          </c:marker>
          <c:xVal>
            <c:numRef>
              <c:f>Laguana13446!$D$378:$D$413</c:f>
              <c:numCache>
                <c:formatCode>m/d/yyyy</c:formatCode>
                <c:ptCount val="36"/>
                <c:pt idx="0">
                  <c:v>36157</c:v>
                </c:pt>
                <c:pt idx="1">
                  <c:v>36214</c:v>
                </c:pt>
                <c:pt idx="2">
                  <c:v>36340</c:v>
                </c:pt>
                <c:pt idx="3">
                  <c:v>36391</c:v>
                </c:pt>
                <c:pt idx="4">
                  <c:v>36425</c:v>
                </c:pt>
                <c:pt idx="5">
                  <c:v>36536</c:v>
                </c:pt>
                <c:pt idx="6">
                  <c:v>36613</c:v>
                </c:pt>
                <c:pt idx="7">
                  <c:v>36698</c:v>
                </c:pt>
                <c:pt idx="8">
                  <c:v>36957</c:v>
                </c:pt>
                <c:pt idx="9">
                  <c:v>37055</c:v>
                </c:pt>
                <c:pt idx="10">
                  <c:v>37146</c:v>
                </c:pt>
                <c:pt idx="11">
                  <c:v>37245</c:v>
                </c:pt>
                <c:pt idx="12">
                  <c:v>37343</c:v>
                </c:pt>
                <c:pt idx="13">
                  <c:v>37460</c:v>
                </c:pt>
                <c:pt idx="14">
                  <c:v>37585</c:v>
                </c:pt>
                <c:pt idx="15">
                  <c:v>38442</c:v>
                </c:pt>
                <c:pt idx="16">
                  <c:v>38538</c:v>
                </c:pt>
                <c:pt idx="17">
                  <c:v>38623</c:v>
                </c:pt>
                <c:pt idx="18">
                  <c:v>38756</c:v>
                </c:pt>
                <c:pt idx="19">
                  <c:v>38804</c:v>
                </c:pt>
                <c:pt idx="20">
                  <c:v>38876</c:v>
                </c:pt>
                <c:pt idx="21">
                  <c:v>38988</c:v>
                </c:pt>
                <c:pt idx="22">
                  <c:v>39064</c:v>
                </c:pt>
                <c:pt idx="23">
                  <c:v>39190</c:v>
                </c:pt>
                <c:pt idx="24">
                  <c:v>39261</c:v>
                </c:pt>
                <c:pt idx="25">
                  <c:v>39351</c:v>
                </c:pt>
                <c:pt idx="26">
                  <c:v>39506</c:v>
                </c:pt>
                <c:pt idx="27">
                  <c:v>39576</c:v>
                </c:pt>
                <c:pt idx="28">
                  <c:v>39776</c:v>
                </c:pt>
                <c:pt idx="29">
                  <c:v>39868</c:v>
                </c:pt>
                <c:pt idx="30">
                  <c:v>39960</c:v>
                </c:pt>
                <c:pt idx="31">
                  <c:v>40051</c:v>
                </c:pt>
                <c:pt idx="32">
                  <c:v>40241</c:v>
                </c:pt>
                <c:pt idx="33">
                  <c:v>40339</c:v>
                </c:pt>
                <c:pt idx="34">
                  <c:v>40409</c:v>
                </c:pt>
                <c:pt idx="35">
                  <c:v>40415</c:v>
                </c:pt>
              </c:numCache>
            </c:numRef>
          </c:xVal>
          <c:yVal>
            <c:numRef>
              <c:f>Laguana13446!$H$378:$H$413</c:f>
              <c:numCache>
                <c:formatCode>General</c:formatCode>
                <c:ptCount val="36"/>
                <c:pt idx="0">
                  <c:v>0.1</c:v>
                </c:pt>
                <c:pt idx="1">
                  <c:v>0.15000000000000024</c:v>
                </c:pt>
                <c:pt idx="2">
                  <c:v>0.15000000000000024</c:v>
                </c:pt>
                <c:pt idx="3">
                  <c:v>0.15000000000000024</c:v>
                </c:pt>
                <c:pt idx="4">
                  <c:v>0.15000000000000024</c:v>
                </c:pt>
                <c:pt idx="5">
                  <c:v>0.25</c:v>
                </c:pt>
                <c:pt idx="6">
                  <c:v>1.25</c:v>
                </c:pt>
                <c:pt idx="7">
                  <c:v>0.15000000000000024</c:v>
                </c:pt>
                <c:pt idx="8">
                  <c:v>1.51</c:v>
                </c:pt>
                <c:pt idx="9">
                  <c:v>0.25</c:v>
                </c:pt>
                <c:pt idx="10">
                  <c:v>0.25</c:v>
                </c:pt>
                <c:pt idx="11">
                  <c:v>0.25</c:v>
                </c:pt>
                <c:pt idx="12">
                  <c:v>1.21</c:v>
                </c:pt>
                <c:pt idx="13">
                  <c:v>0.5</c:v>
                </c:pt>
                <c:pt idx="14">
                  <c:v>0.5</c:v>
                </c:pt>
                <c:pt idx="15">
                  <c:v>4.0000000000000022E-2</c:v>
                </c:pt>
                <c:pt idx="16">
                  <c:v>4.0000000000000022E-2</c:v>
                </c:pt>
                <c:pt idx="17">
                  <c:v>4.0000000000000022E-2</c:v>
                </c:pt>
                <c:pt idx="18">
                  <c:v>4.0000000000000022E-2</c:v>
                </c:pt>
                <c:pt idx="19">
                  <c:v>4.0000000000000022E-2</c:v>
                </c:pt>
                <c:pt idx="20">
                  <c:v>4.0000000000000022E-2</c:v>
                </c:pt>
                <c:pt idx="21">
                  <c:v>7.0000000000000021E-2</c:v>
                </c:pt>
                <c:pt idx="22">
                  <c:v>4.0000000000000022E-2</c:v>
                </c:pt>
                <c:pt idx="23">
                  <c:v>4.0000000000000022E-2</c:v>
                </c:pt>
                <c:pt idx="24">
                  <c:v>4.0000000000000022E-2</c:v>
                </c:pt>
                <c:pt idx="25">
                  <c:v>4.0000000000000022E-2</c:v>
                </c:pt>
                <c:pt idx="26">
                  <c:v>4.0000000000000022E-2</c:v>
                </c:pt>
                <c:pt idx="27">
                  <c:v>6.0000000000000032E-2</c:v>
                </c:pt>
                <c:pt idx="28">
                  <c:v>4.0000000000000022E-2</c:v>
                </c:pt>
                <c:pt idx="29">
                  <c:v>4.0000000000000022E-2</c:v>
                </c:pt>
                <c:pt idx="30">
                  <c:v>4.0000000000000022E-2</c:v>
                </c:pt>
                <c:pt idx="31">
                  <c:v>4.0000000000000022E-2</c:v>
                </c:pt>
                <c:pt idx="32">
                  <c:v>4.0000000000000022E-2</c:v>
                </c:pt>
                <c:pt idx="33">
                  <c:v>4.0000000000000022E-2</c:v>
                </c:pt>
                <c:pt idx="34">
                  <c:v>4.0000000000000022E-2</c:v>
                </c:pt>
                <c:pt idx="35">
                  <c:v>4.0000000000000022E-2</c:v>
                </c:pt>
              </c:numCache>
            </c:numRef>
          </c:yVal>
          <c:smooth val="0"/>
          <c:extLst>
            <c:ext xmlns:c16="http://schemas.microsoft.com/office/drawing/2014/chart" uri="{C3380CC4-5D6E-409C-BE32-E72D297353CC}">
              <c16:uniqueId val="{00000004-40AE-4F96-B783-61203603F038}"/>
            </c:ext>
          </c:extLst>
        </c:ser>
        <c:dLbls>
          <c:showLegendKey val="0"/>
          <c:showVal val="0"/>
          <c:showCatName val="0"/>
          <c:showSerName val="0"/>
          <c:showPercent val="0"/>
          <c:showBubbleSize val="0"/>
        </c:dLbls>
        <c:axId val="63289600"/>
        <c:axId val="63312640"/>
      </c:scatterChart>
      <c:valAx>
        <c:axId val="63289600"/>
        <c:scaling>
          <c:orientation val="minMax"/>
          <c:max val="41500"/>
          <c:min val="28000"/>
        </c:scaling>
        <c:delete val="0"/>
        <c:axPos val="b"/>
        <c:title>
          <c:tx>
            <c:rich>
              <a:bodyPr/>
              <a:lstStyle/>
              <a:p>
                <a:pPr>
                  <a:defRPr sz="1400"/>
                </a:pPr>
                <a:r>
                  <a:rPr lang="en-US" sz="1400"/>
                  <a:t>Sample Date</a:t>
                </a:r>
              </a:p>
            </c:rich>
          </c:tx>
          <c:overlay val="0"/>
        </c:title>
        <c:numFmt formatCode="m/d/yyyy" sourceLinked="1"/>
        <c:majorTickMark val="cross"/>
        <c:minorTickMark val="none"/>
        <c:tickLblPos val="nextTo"/>
        <c:txPr>
          <a:bodyPr/>
          <a:lstStyle/>
          <a:p>
            <a:pPr>
              <a:defRPr sz="1400"/>
            </a:pPr>
            <a:endParaRPr lang="en-US"/>
          </a:p>
        </c:txPr>
        <c:crossAx val="63312640"/>
        <c:crosses val="autoZero"/>
        <c:crossBetween val="midCat"/>
      </c:valAx>
      <c:valAx>
        <c:axId val="63312640"/>
        <c:scaling>
          <c:orientation val="minMax"/>
          <c:max val="0.5"/>
        </c:scaling>
        <c:delete val="0"/>
        <c:axPos val="l"/>
        <c:majorGridlines/>
        <c:title>
          <c:tx>
            <c:rich>
              <a:bodyPr/>
              <a:lstStyle/>
              <a:p>
                <a:pPr>
                  <a:defRPr sz="1400"/>
                </a:pPr>
                <a:r>
                  <a:rPr lang="en-US" sz="1400"/>
                  <a:t>mg/L</a:t>
                </a:r>
              </a:p>
            </c:rich>
          </c:tx>
          <c:overlay val="0"/>
        </c:title>
        <c:numFmt formatCode="General" sourceLinked="1"/>
        <c:majorTickMark val="none"/>
        <c:minorTickMark val="none"/>
        <c:tickLblPos val="nextTo"/>
        <c:txPr>
          <a:bodyPr/>
          <a:lstStyle/>
          <a:p>
            <a:pPr>
              <a:defRPr sz="1400"/>
            </a:pPr>
            <a:endParaRPr lang="en-US"/>
          </a:p>
        </c:txPr>
        <c:crossAx val="63289600"/>
        <c:crosses val="autoZero"/>
        <c:crossBetween val="midCat"/>
      </c:valAx>
      <c:spPr>
        <a:ln>
          <a:solidFill>
            <a:prstClr val="black"/>
          </a:solidFill>
        </a:ln>
      </c:spPr>
    </c:plotArea>
    <c:legend>
      <c:legendPos val="r"/>
      <c:layout>
        <c:manualLayout>
          <c:xMode val="edge"/>
          <c:yMode val="edge"/>
          <c:x val="0.11617859699355761"/>
          <c:y val="0.13008470532092578"/>
          <c:w val="0.25762007874015747"/>
          <c:h val="0.43526377952755974"/>
        </c:manualLayout>
      </c:layout>
      <c:overlay val="0"/>
      <c:spPr>
        <a:solidFill>
          <a:schemeClr val="bg1">
            <a:lumMod val="85000"/>
          </a:schemeClr>
        </a:solidFill>
        <a:ln>
          <a:solidFill>
            <a:srgbClr val="000000"/>
          </a:solidFill>
        </a:ln>
      </c:spPr>
      <c:txPr>
        <a:bodyPr/>
        <a:lstStyle/>
        <a:p>
          <a:pPr>
            <a:defRPr sz="12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9.2237204724409466E-2"/>
          <c:y val="2.2148148148148136E-2"/>
          <c:w val="0.85617946194225691"/>
          <c:h val="0.88902580927384112"/>
        </c:manualLayout>
      </c:layout>
      <c:scatterChart>
        <c:scatterStyle val="lineMarker"/>
        <c:varyColors val="0"/>
        <c:ser>
          <c:idx val="0"/>
          <c:order val="0"/>
          <c:tx>
            <c:strRef>
              <c:f>Laguana13446!$F$529</c:f>
              <c:strCache>
                <c:ptCount val="1"/>
                <c:pt idx="0">
                  <c:v>ORTHOPHOSPHATE PHOSPHORUS,DISS,MG/L,FLDFILT&lt;15MIN</c:v>
                </c:pt>
              </c:strCache>
            </c:strRef>
          </c:tx>
          <c:spPr>
            <a:ln w="66675">
              <a:noFill/>
            </a:ln>
          </c:spPr>
          <c:marker>
            <c:symbol val="triangle"/>
            <c:size val="22"/>
            <c:spPr>
              <a:solidFill>
                <a:schemeClr val="tx1">
                  <a:lumMod val="75000"/>
                  <a:lumOff val="25000"/>
                </a:schemeClr>
              </a:solidFill>
            </c:spPr>
          </c:marker>
          <c:xVal>
            <c:numRef>
              <c:f>Laguana13446!$D$529:$D$547</c:f>
              <c:numCache>
                <c:formatCode>m/d/yyyy</c:formatCode>
                <c:ptCount val="19"/>
                <c:pt idx="0">
                  <c:v>37846</c:v>
                </c:pt>
                <c:pt idx="1">
                  <c:v>37889</c:v>
                </c:pt>
                <c:pt idx="2">
                  <c:v>37917</c:v>
                </c:pt>
                <c:pt idx="3">
                  <c:v>38070</c:v>
                </c:pt>
                <c:pt idx="4">
                  <c:v>38105</c:v>
                </c:pt>
                <c:pt idx="5">
                  <c:v>38133</c:v>
                </c:pt>
                <c:pt idx="6">
                  <c:v>38161</c:v>
                </c:pt>
                <c:pt idx="7">
                  <c:v>38196</c:v>
                </c:pt>
                <c:pt idx="8">
                  <c:v>38217</c:v>
                </c:pt>
                <c:pt idx="9">
                  <c:v>39506</c:v>
                </c:pt>
                <c:pt idx="10">
                  <c:v>39576</c:v>
                </c:pt>
                <c:pt idx="11">
                  <c:v>39685</c:v>
                </c:pt>
                <c:pt idx="12">
                  <c:v>39776</c:v>
                </c:pt>
                <c:pt idx="13">
                  <c:v>39868</c:v>
                </c:pt>
                <c:pt idx="14">
                  <c:v>39960</c:v>
                </c:pt>
                <c:pt idx="15">
                  <c:v>40051</c:v>
                </c:pt>
                <c:pt idx="16">
                  <c:v>40339</c:v>
                </c:pt>
                <c:pt idx="17">
                  <c:v>40409</c:v>
                </c:pt>
                <c:pt idx="18">
                  <c:v>40415</c:v>
                </c:pt>
              </c:numCache>
            </c:numRef>
          </c:xVal>
          <c:yVal>
            <c:numRef>
              <c:f>Laguana13446!$H$529:$H$547</c:f>
              <c:numCache>
                <c:formatCode>General</c:formatCode>
                <c:ptCount val="19"/>
                <c:pt idx="0">
                  <c:v>4.0000000000000022E-2</c:v>
                </c:pt>
                <c:pt idx="1">
                  <c:v>4.0000000000000022E-2</c:v>
                </c:pt>
                <c:pt idx="2">
                  <c:v>2.0000000000000011E-2</c:v>
                </c:pt>
                <c:pt idx="3">
                  <c:v>4.0000000000000022E-2</c:v>
                </c:pt>
                <c:pt idx="4">
                  <c:v>4.0000000000000022E-2</c:v>
                </c:pt>
                <c:pt idx="5">
                  <c:v>4.0000000000000022E-2</c:v>
                </c:pt>
                <c:pt idx="6">
                  <c:v>4.0000000000000022E-2</c:v>
                </c:pt>
                <c:pt idx="7">
                  <c:v>4.0000000000000022E-2</c:v>
                </c:pt>
                <c:pt idx="8">
                  <c:v>4.0000000000000022E-2</c:v>
                </c:pt>
                <c:pt idx="9">
                  <c:v>4.0000000000000022E-2</c:v>
                </c:pt>
                <c:pt idx="10">
                  <c:v>4.0000000000000022E-2</c:v>
                </c:pt>
                <c:pt idx="11">
                  <c:v>4.0000000000000022E-2</c:v>
                </c:pt>
                <c:pt idx="12">
                  <c:v>4.0000000000000022E-2</c:v>
                </c:pt>
                <c:pt idx="13">
                  <c:v>4.0000000000000022E-2</c:v>
                </c:pt>
                <c:pt idx="14">
                  <c:v>4.0000000000000022E-2</c:v>
                </c:pt>
                <c:pt idx="15">
                  <c:v>4.0000000000000022E-2</c:v>
                </c:pt>
                <c:pt idx="16">
                  <c:v>5.6000000000000001E-2</c:v>
                </c:pt>
                <c:pt idx="17">
                  <c:v>4.0000000000000022E-2</c:v>
                </c:pt>
                <c:pt idx="18">
                  <c:v>4.0000000000000022E-2</c:v>
                </c:pt>
              </c:numCache>
            </c:numRef>
          </c:yVal>
          <c:smooth val="0"/>
          <c:extLst>
            <c:ext xmlns:c16="http://schemas.microsoft.com/office/drawing/2014/chart" uri="{C3380CC4-5D6E-409C-BE32-E72D297353CC}">
              <c16:uniqueId val="{00000000-B6DC-4100-AC4F-9F2866BDA582}"/>
            </c:ext>
          </c:extLst>
        </c:ser>
        <c:ser>
          <c:idx val="2"/>
          <c:order val="1"/>
          <c:tx>
            <c:strRef>
              <c:f>Laguana13446!$F$414</c:f>
              <c:strCache>
                <c:ptCount val="1"/>
                <c:pt idx="0">
                  <c:v>ORTHOPHOSPHATE PHOSPHORUS,DISS,MG/L,FILTER &gt;15MIN</c:v>
                </c:pt>
              </c:strCache>
            </c:strRef>
          </c:tx>
          <c:spPr>
            <a:ln w="66675">
              <a:noFill/>
            </a:ln>
          </c:spPr>
          <c:marker>
            <c:symbol val="diamond"/>
            <c:size val="23"/>
            <c:spPr>
              <a:solidFill>
                <a:srgbClr val="0F7B42"/>
              </a:solidFill>
            </c:spPr>
          </c:marker>
          <c:xVal>
            <c:numRef>
              <c:f>Laguana13446!$D$414:$D$528</c:f>
              <c:numCache>
                <c:formatCode>m/d/yyyy</c:formatCode>
                <c:ptCount val="115"/>
                <c:pt idx="0">
                  <c:v>26920</c:v>
                </c:pt>
                <c:pt idx="1">
                  <c:v>26969</c:v>
                </c:pt>
                <c:pt idx="2">
                  <c:v>27114</c:v>
                </c:pt>
                <c:pt idx="3">
                  <c:v>27200</c:v>
                </c:pt>
                <c:pt idx="4">
                  <c:v>27291</c:v>
                </c:pt>
                <c:pt idx="5">
                  <c:v>27368</c:v>
                </c:pt>
                <c:pt idx="6">
                  <c:v>27570</c:v>
                </c:pt>
                <c:pt idx="7">
                  <c:v>27666</c:v>
                </c:pt>
                <c:pt idx="8">
                  <c:v>27758</c:v>
                </c:pt>
                <c:pt idx="9">
                  <c:v>27849</c:v>
                </c:pt>
                <c:pt idx="10">
                  <c:v>27925</c:v>
                </c:pt>
                <c:pt idx="11">
                  <c:v>28528</c:v>
                </c:pt>
                <c:pt idx="12">
                  <c:v>28646</c:v>
                </c:pt>
                <c:pt idx="13">
                  <c:v>28759</c:v>
                </c:pt>
                <c:pt idx="14">
                  <c:v>28836</c:v>
                </c:pt>
                <c:pt idx="15">
                  <c:v>28898</c:v>
                </c:pt>
                <c:pt idx="16">
                  <c:v>28954</c:v>
                </c:pt>
                <c:pt idx="17">
                  <c:v>29109</c:v>
                </c:pt>
                <c:pt idx="18">
                  <c:v>29265</c:v>
                </c:pt>
                <c:pt idx="19">
                  <c:v>29355</c:v>
                </c:pt>
                <c:pt idx="20">
                  <c:v>29437</c:v>
                </c:pt>
                <c:pt idx="21">
                  <c:v>30019</c:v>
                </c:pt>
                <c:pt idx="22">
                  <c:v>30117</c:v>
                </c:pt>
                <c:pt idx="23">
                  <c:v>30236</c:v>
                </c:pt>
                <c:pt idx="24">
                  <c:v>30305</c:v>
                </c:pt>
                <c:pt idx="25">
                  <c:v>30418</c:v>
                </c:pt>
                <c:pt idx="26">
                  <c:v>30525</c:v>
                </c:pt>
                <c:pt idx="27">
                  <c:v>30636</c:v>
                </c:pt>
                <c:pt idx="28">
                  <c:v>30782</c:v>
                </c:pt>
                <c:pt idx="29">
                  <c:v>30910</c:v>
                </c:pt>
                <c:pt idx="30">
                  <c:v>31001</c:v>
                </c:pt>
                <c:pt idx="31">
                  <c:v>31097</c:v>
                </c:pt>
                <c:pt idx="32">
                  <c:v>31154</c:v>
                </c:pt>
                <c:pt idx="33">
                  <c:v>31237</c:v>
                </c:pt>
                <c:pt idx="34">
                  <c:v>31327</c:v>
                </c:pt>
                <c:pt idx="35">
                  <c:v>31463</c:v>
                </c:pt>
                <c:pt idx="36">
                  <c:v>31553</c:v>
                </c:pt>
                <c:pt idx="37">
                  <c:v>31602</c:v>
                </c:pt>
                <c:pt idx="38">
                  <c:v>31720</c:v>
                </c:pt>
                <c:pt idx="39">
                  <c:v>31832</c:v>
                </c:pt>
                <c:pt idx="40">
                  <c:v>31910</c:v>
                </c:pt>
                <c:pt idx="41">
                  <c:v>31966</c:v>
                </c:pt>
                <c:pt idx="42">
                  <c:v>32051</c:v>
                </c:pt>
                <c:pt idx="43">
                  <c:v>32160</c:v>
                </c:pt>
                <c:pt idx="44">
                  <c:v>32259</c:v>
                </c:pt>
                <c:pt idx="45">
                  <c:v>32343</c:v>
                </c:pt>
                <c:pt idx="46">
                  <c:v>32567</c:v>
                </c:pt>
                <c:pt idx="47">
                  <c:v>32707</c:v>
                </c:pt>
                <c:pt idx="48">
                  <c:v>32903</c:v>
                </c:pt>
                <c:pt idx="49">
                  <c:v>33024</c:v>
                </c:pt>
                <c:pt idx="50">
                  <c:v>33106</c:v>
                </c:pt>
                <c:pt idx="51">
                  <c:v>33163</c:v>
                </c:pt>
                <c:pt idx="52">
                  <c:v>33282</c:v>
                </c:pt>
                <c:pt idx="53">
                  <c:v>33358</c:v>
                </c:pt>
                <c:pt idx="54">
                  <c:v>33463</c:v>
                </c:pt>
                <c:pt idx="55">
                  <c:v>33519</c:v>
                </c:pt>
                <c:pt idx="56">
                  <c:v>33658</c:v>
                </c:pt>
                <c:pt idx="57">
                  <c:v>33715</c:v>
                </c:pt>
                <c:pt idx="58">
                  <c:v>33715</c:v>
                </c:pt>
                <c:pt idx="59">
                  <c:v>33841</c:v>
                </c:pt>
                <c:pt idx="60">
                  <c:v>34115</c:v>
                </c:pt>
                <c:pt idx="61">
                  <c:v>34302</c:v>
                </c:pt>
                <c:pt idx="62">
                  <c:v>34667</c:v>
                </c:pt>
                <c:pt idx="63">
                  <c:v>34772</c:v>
                </c:pt>
                <c:pt idx="64">
                  <c:v>34870</c:v>
                </c:pt>
                <c:pt idx="65">
                  <c:v>34990</c:v>
                </c:pt>
                <c:pt idx="66">
                  <c:v>35165</c:v>
                </c:pt>
                <c:pt idx="67">
                  <c:v>35207</c:v>
                </c:pt>
                <c:pt idx="68">
                  <c:v>35241</c:v>
                </c:pt>
                <c:pt idx="69">
                  <c:v>35383</c:v>
                </c:pt>
                <c:pt idx="70">
                  <c:v>35486</c:v>
                </c:pt>
                <c:pt idx="71">
                  <c:v>35585</c:v>
                </c:pt>
                <c:pt idx="72">
                  <c:v>35597</c:v>
                </c:pt>
                <c:pt idx="73">
                  <c:v>35773</c:v>
                </c:pt>
                <c:pt idx="74">
                  <c:v>36157</c:v>
                </c:pt>
                <c:pt idx="75">
                  <c:v>36214</c:v>
                </c:pt>
                <c:pt idx="76">
                  <c:v>36340</c:v>
                </c:pt>
                <c:pt idx="77">
                  <c:v>36391</c:v>
                </c:pt>
                <c:pt idx="78">
                  <c:v>36425</c:v>
                </c:pt>
                <c:pt idx="79">
                  <c:v>36536</c:v>
                </c:pt>
                <c:pt idx="80">
                  <c:v>36613</c:v>
                </c:pt>
                <c:pt idx="81">
                  <c:v>36698</c:v>
                </c:pt>
                <c:pt idx="82">
                  <c:v>36957</c:v>
                </c:pt>
                <c:pt idx="83">
                  <c:v>37055</c:v>
                </c:pt>
                <c:pt idx="84">
                  <c:v>37146</c:v>
                </c:pt>
                <c:pt idx="85">
                  <c:v>37245</c:v>
                </c:pt>
                <c:pt idx="86">
                  <c:v>37343</c:v>
                </c:pt>
                <c:pt idx="87">
                  <c:v>37460</c:v>
                </c:pt>
                <c:pt idx="88">
                  <c:v>37585</c:v>
                </c:pt>
                <c:pt idx="89">
                  <c:v>37636</c:v>
                </c:pt>
                <c:pt idx="90">
                  <c:v>37789</c:v>
                </c:pt>
                <c:pt idx="91">
                  <c:v>37889</c:v>
                </c:pt>
                <c:pt idx="92">
                  <c:v>37966</c:v>
                </c:pt>
                <c:pt idx="93">
                  <c:v>38076</c:v>
                </c:pt>
                <c:pt idx="94">
                  <c:v>38176</c:v>
                </c:pt>
                <c:pt idx="95">
                  <c:v>38246</c:v>
                </c:pt>
                <c:pt idx="96">
                  <c:v>38252</c:v>
                </c:pt>
                <c:pt idx="97">
                  <c:v>38287</c:v>
                </c:pt>
                <c:pt idx="98">
                  <c:v>38336</c:v>
                </c:pt>
                <c:pt idx="99">
                  <c:v>38441</c:v>
                </c:pt>
                <c:pt idx="100">
                  <c:v>38442</c:v>
                </c:pt>
                <c:pt idx="101">
                  <c:v>38468</c:v>
                </c:pt>
                <c:pt idx="102">
                  <c:v>38497</c:v>
                </c:pt>
                <c:pt idx="103">
                  <c:v>38525</c:v>
                </c:pt>
                <c:pt idx="104">
                  <c:v>38538</c:v>
                </c:pt>
                <c:pt idx="105">
                  <c:v>38559</c:v>
                </c:pt>
                <c:pt idx="106">
                  <c:v>38623</c:v>
                </c:pt>
                <c:pt idx="107">
                  <c:v>38756</c:v>
                </c:pt>
                <c:pt idx="108">
                  <c:v>38804</c:v>
                </c:pt>
                <c:pt idx="109">
                  <c:v>38876</c:v>
                </c:pt>
                <c:pt idx="110">
                  <c:v>38988</c:v>
                </c:pt>
                <c:pt idx="111">
                  <c:v>39064</c:v>
                </c:pt>
                <c:pt idx="112">
                  <c:v>39190</c:v>
                </c:pt>
                <c:pt idx="113">
                  <c:v>39261</c:v>
                </c:pt>
                <c:pt idx="114">
                  <c:v>39351</c:v>
                </c:pt>
              </c:numCache>
            </c:numRef>
          </c:xVal>
          <c:yVal>
            <c:numRef>
              <c:f>Laguana13446!$H$414:$H$528</c:f>
              <c:numCache>
                <c:formatCode>General</c:formatCode>
                <c:ptCount val="115"/>
                <c:pt idx="0">
                  <c:v>1.0000000000000005E-2</c:v>
                </c:pt>
                <c:pt idx="1">
                  <c:v>1.0000000000000005E-2</c:v>
                </c:pt>
                <c:pt idx="2">
                  <c:v>1.6000000000000021E-2</c:v>
                </c:pt>
                <c:pt idx="3">
                  <c:v>1.0000000000000005E-2</c:v>
                </c:pt>
                <c:pt idx="4">
                  <c:v>1.0000000000000005E-2</c:v>
                </c:pt>
                <c:pt idx="5">
                  <c:v>1.0000000000000005E-2</c:v>
                </c:pt>
                <c:pt idx="6">
                  <c:v>1.0000000000000005E-2</c:v>
                </c:pt>
                <c:pt idx="7">
                  <c:v>1.0000000000000005E-2</c:v>
                </c:pt>
                <c:pt idx="8">
                  <c:v>3.5999999999999997E-2</c:v>
                </c:pt>
                <c:pt idx="9">
                  <c:v>1.0000000000000005E-2</c:v>
                </c:pt>
                <c:pt idx="10">
                  <c:v>1.0000000000000005E-2</c:v>
                </c:pt>
                <c:pt idx="11">
                  <c:v>1.0000000000000005E-2</c:v>
                </c:pt>
                <c:pt idx="12">
                  <c:v>7.0000000000000021E-2</c:v>
                </c:pt>
                <c:pt idx="13">
                  <c:v>1.0000000000000005E-2</c:v>
                </c:pt>
                <c:pt idx="14">
                  <c:v>1.0000000000000005E-2</c:v>
                </c:pt>
                <c:pt idx="15">
                  <c:v>1.0000000000000005E-2</c:v>
                </c:pt>
                <c:pt idx="16">
                  <c:v>1.0000000000000005E-2</c:v>
                </c:pt>
                <c:pt idx="17">
                  <c:v>1.0000000000000005E-2</c:v>
                </c:pt>
                <c:pt idx="18">
                  <c:v>1.0000000000000005E-2</c:v>
                </c:pt>
                <c:pt idx="19">
                  <c:v>1.0000000000000005E-2</c:v>
                </c:pt>
                <c:pt idx="20">
                  <c:v>1.0000000000000005E-2</c:v>
                </c:pt>
                <c:pt idx="21">
                  <c:v>1.0000000000000005E-2</c:v>
                </c:pt>
                <c:pt idx="22">
                  <c:v>1.0000000000000005E-2</c:v>
                </c:pt>
                <c:pt idx="23">
                  <c:v>1.0000000000000005E-2</c:v>
                </c:pt>
                <c:pt idx="24">
                  <c:v>1.0000000000000005E-2</c:v>
                </c:pt>
                <c:pt idx="25">
                  <c:v>3.0000000000000002E-2</c:v>
                </c:pt>
                <c:pt idx="26">
                  <c:v>1.0000000000000005E-2</c:v>
                </c:pt>
                <c:pt idx="27">
                  <c:v>3.0000000000000002E-2</c:v>
                </c:pt>
                <c:pt idx="28">
                  <c:v>1.0000000000000005E-2</c:v>
                </c:pt>
                <c:pt idx="29">
                  <c:v>2.0000000000000011E-2</c:v>
                </c:pt>
                <c:pt idx="30">
                  <c:v>3.0000000000000002E-2</c:v>
                </c:pt>
                <c:pt idx="31">
                  <c:v>0.11</c:v>
                </c:pt>
                <c:pt idx="32">
                  <c:v>1.0000000000000005E-2</c:v>
                </c:pt>
                <c:pt idx="33">
                  <c:v>1.0000000000000005E-2</c:v>
                </c:pt>
                <c:pt idx="34">
                  <c:v>3.0000000000000002E-2</c:v>
                </c:pt>
                <c:pt idx="35">
                  <c:v>2.5000000000000001E-2</c:v>
                </c:pt>
                <c:pt idx="36">
                  <c:v>3.4000000000000002E-2</c:v>
                </c:pt>
                <c:pt idx="37">
                  <c:v>4.8000000000000001E-2</c:v>
                </c:pt>
                <c:pt idx="38">
                  <c:v>4.0000000000000022E-2</c:v>
                </c:pt>
                <c:pt idx="39">
                  <c:v>4.8000000000000001E-2</c:v>
                </c:pt>
                <c:pt idx="40">
                  <c:v>5.1000000000000004E-2</c:v>
                </c:pt>
                <c:pt idx="41">
                  <c:v>5.5000000000000014E-2</c:v>
                </c:pt>
                <c:pt idx="42">
                  <c:v>4.0000000000000022E-2</c:v>
                </c:pt>
                <c:pt idx="43">
                  <c:v>2.0000000000000011E-2</c:v>
                </c:pt>
                <c:pt idx="44">
                  <c:v>3.0000000000000002E-2</c:v>
                </c:pt>
                <c:pt idx="45">
                  <c:v>2.0000000000000011E-2</c:v>
                </c:pt>
                <c:pt idx="46">
                  <c:v>3.2000000000000042E-2</c:v>
                </c:pt>
                <c:pt idx="47">
                  <c:v>4.5000000000000012E-2</c:v>
                </c:pt>
                <c:pt idx="48">
                  <c:v>2.8000000000000001E-2</c:v>
                </c:pt>
                <c:pt idx="49">
                  <c:v>1.0000000000000005E-2</c:v>
                </c:pt>
                <c:pt idx="50">
                  <c:v>3.0000000000000002E-2</c:v>
                </c:pt>
                <c:pt idx="51">
                  <c:v>3.5999999999999997E-2</c:v>
                </c:pt>
                <c:pt idx="52">
                  <c:v>2.5000000000000001E-2</c:v>
                </c:pt>
                <c:pt idx="53">
                  <c:v>1.9000000000000038E-2</c:v>
                </c:pt>
                <c:pt idx="54">
                  <c:v>3.0000000000000002E-2</c:v>
                </c:pt>
                <c:pt idx="55">
                  <c:v>3.0000000000000002E-2</c:v>
                </c:pt>
                <c:pt idx="56">
                  <c:v>6.0000000000000032E-2</c:v>
                </c:pt>
                <c:pt idx="57">
                  <c:v>2.0000000000000011E-2</c:v>
                </c:pt>
                <c:pt idx="58">
                  <c:v>2.0000000000000011E-2</c:v>
                </c:pt>
                <c:pt idx="59">
                  <c:v>2.0000000000000011E-2</c:v>
                </c:pt>
                <c:pt idx="60">
                  <c:v>2.0000000000000011E-2</c:v>
                </c:pt>
                <c:pt idx="61">
                  <c:v>1.0000000000000005E-2</c:v>
                </c:pt>
                <c:pt idx="62">
                  <c:v>2.0000000000000011E-2</c:v>
                </c:pt>
                <c:pt idx="63">
                  <c:v>2.0000000000000011E-2</c:v>
                </c:pt>
                <c:pt idx="64">
                  <c:v>3.0000000000000002E-2</c:v>
                </c:pt>
                <c:pt idx="65">
                  <c:v>3.0000000000000002E-2</c:v>
                </c:pt>
                <c:pt idx="66">
                  <c:v>1.0000000000000005E-2</c:v>
                </c:pt>
                <c:pt idx="67">
                  <c:v>4.0000000000000022E-2</c:v>
                </c:pt>
                <c:pt idx="68">
                  <c:v>2.0000000000000011E-2</c:v>
                </c:pt>
                <c:pt idx="69">
                  <c:v>3.0000000000000002E-2</c:v>
                </c:pt>
                <c:pt idx="70">
                  <c:v>2.0000000000000011E-2</c:v>
                </c:pt>
                <c:pt idx="71">
                  <c:v>1.0000000000000005E-2</c:v>
                </c:pt>
                <c:pt idx="72">
                  <c:v>2.0000000000000011E-2</c:v>
                </c:pt>
                <c:pt idx="73">
                  <c:v>1.0000000000000005E-2</c:v>
                </c:pt>
                <c:pt idx="74">
                  <c:v>0.13</c:v>
                </c:pt>
                <c:pt idx="75">
                  <c:v>0.12000000000000002</c:v>
                </c:pt>
                <c:pt idx="76">
                  <c:v>0.18000000000000024</c:v>
                </c:pt>
                <c:pt idx="77">
                  <c:v>0.18000000000000024</c:v>
                </c:pt>
                <c:pt idx="78">
                  <c:v>0.18000000000000024</c:v>
                </c:pt>
                <c:pt idx="79">
                  <c:v>0.30000000000000032</c:v>
                </c:pt>
                <c:pt idx="80">
                  <c:v>1.5</c:v>
                </c:pt>
                <c:pt idx="81">
                  <c:v>0.18000000000000024</c:v>
                </c:pt>
                <c:pt idx="82">
                  <c:v>0.18000000000000024</c:v>
                </c:pt>
                <c:pt idx="83">
                  <c:v>0.30000000000000032</c:v>
                </c:pt>
                <c:pt idx="84">
                  <c:v>0.30000000000000032</c:v>
                </c:pt>
                <c:pt idx="85">
                  <c:v>0.30000000000000032</c:v>
                </c:pt>
                <c:pt idx="86">
                  <c:v>0.30000000000000032</c:v>
                </c:pt>
                <c:pt idx="87">
                  <c:v>0.60000000000000064</c:v>
                </c:pt>
                <c:pt idx="88">
                  <c:v>0.60000000000000064</c:v>
                </c:pt>
                <c:pt idx="89">
                  <c:v>0.42000000000000032</c:v>
                </c:pt>
                <c:pt idx="90">
                  <c:v>0.60000000000000064</c:v>
                </c:pt>
                <c:pt idx="91">
                  <c:v>0.48000000000000032</c:v>
                </c:pt>
                <c:pt idx="92">
                  <c:v>1.2</c:v>
                </c:pt>
                <c:pt idx="93">
                  <c:v>1.2</c:v>
                </c:pt>
                <c:pt idx="94">
                  <c:v>1.5</c:v>
                </c:pt>
                <c:pt idx="95">
                  <c:v>1.5</c:v>
                </c:pt>
                <c:pt idx="96">
                  <c:v>4.0000000000000022E-2</c:v>
                </c:pt>
                <c:pt idx="97">
                  <c:v>4.0000000000000022E-2</c:v>
                </c:pt>
                <c:pt idx="98">
                  <c:v>1.5</c:v>
                </c:pt>
                <c:pt idx="99">
                  <c:v>4.0000000000000022E-2</c:v>
                </c:pt>
                <c:pt idx="100">
                  <c:v>4.0000000000000022E-2</c:v>
                </c:pt>
                <c:pt idx="101">
                  <c:v>4.0000000000000022E-2</c:v>
                </c:pt>
                <c:pt idx="102">
                  <c:v>4.0000000000000022E-2</c:v>
                </c:pt>
                <c:pt idx="103">
                  <c:v>4.0000000000000022E-2</c:v>
                </c:pt>
                <c:pt idx="104">
                  <c:v>4.0000000000000022E-2</c:v>
                </c:pt>
                <c:pt idx="105">
                  <c:v>4.0000000000000022E-2</c:v>
                </c:pt>
                <c:pt idx="106">
                  <c:v>4.0000000000000022E-2</c:v>
                </c:pt>
                <c:pt idx="107">
                  <c:v>4.0000000000000022E-2</c:v>
                </c:pt>
                <c:pt idx="108">
                  <c:v>4.0000000000000022E-2</c:v>
                </c:pt>
                <c:pt idx="109">
                  <c:v>4.0000000000000022E-2</c:v>
                </c:pt>
                <c:pt idx="110">
                  <c:v>4.0000000000000022E-2</c:v>
                </c:pt>
                <c:pt idx="111">
                  <c:v>4.0000000000000022E-2</c:v>
                </c:pt>
                <c:pt idx="112">
                  <c:v>4.0000000000000022E-2</c:v>
                </c:pt>
                <c:pt idx="113">
                  <c:v>4.0000000000000022E-2</c:v>
                </c:pt>
                <c:pt idx="114">
                  <c:v>4.0000000000000022E-2</c:v>
                </c:pt>
              </c:numCache>
            </c:numRef>
          </c:yVal>
          <c:smooth val="0"/>
          <c:extLst>
            <c:ext xmlns:c16="http://schemas.microsoft.com/office/drawing/2014/chart" uri="{C3380CC4-5D6E-409C-BE32-E72D297353CC}">
              <c16:uniqueId val="{00000001-B6DC-4100-AC4F-9F2866BDA582}"/>
            </c:ext>
          </c:extLst>
        </c:ser>
        <c:ser>
          <c:idx val="1"/>
          <c:order val="2"/>
          <c:tx>
            <c:strRef>
              <c:f>Laguana13446!$F$548</c:f>
              <c:strCache>
                <c:ptCount val="1"/>
                <c:pt idx="0">
                  <c:v>PHOSPHORUS, TOTAL, WET METHOD (MG/L AS P)</c:v>
                </c:pt>
              </c:strCache>
            </c:strRef>
          </c:tx>
          <c:spPr>
            <a:ln w="66675">
              <a:noFill/>
            </a:ln>
          </c:spPr>
          <c:xVal>
            <c:numRef>
              <c:f>Laguana13446!$D$548:$D$697</c:f>
              <c:numCache>
                <c:formatCode>m/d/yyyy</c:formatCode>
                <c:ptCount val="150"/>
                <c:pt idx="0">
                  <c:v>25457</c:v>
                </c:pt>
                <c:pt idx="1">
                  <c:v>25462</c:v>
                </c:pt>
                <c:pt idx="2">
                  <c:v>25594</c:v>
                </c:pt>
                <c:pt idx="3">
                  <c:v>25686</c:v>
                </c:pt>
                <c:pt idx="4">
                  <c:v>25771</c:v>
                </c:pt>
                <c:pt idx="5">
                  <c:v>25849</c:v>
                </c:pt>
                <c:pt idx="6">
                  <c:v>26065</c:v>
                </c:pt>
                <c:pt idx="7">
                  <c:v>26164</c:v>
                </c:pt>
                <c:pt idx="8">
                  <c:v>26254</c:v>
                </c:pt>
                <c:pt idx="9">
                  <c:v>26353</c:v>
                </c:pt>
                <c:pt idx="10">
                  <c:v>26452</c:v>
                </c:pt>
                <c:pt idx="11">
                  <c:v>26554</c:v>
                </c:pt>
                <c:pt idx="12">
                  <c:v>26652</c:v>
                </c:pt>
                <c:pt idx="13">
                  <c:v>26743</c:v>
                </c:pt>
                <c:pt idx="14">
                  <c:v>26841</c:v>
                </c:pt>
                <c:pt idx="15">
                  <c:v>26920</c:v>
                </c:pt>
                <c:pt idx="16">
                  <c:v>26969</c:v>
                </c:pt>
                <c:pt idx="17">
                  <c:v>27114</c:v>
                </c:pt>
                <c:pt idx="18">
                  <c:v>27200</c:v>
                </c:pt>
                <c:pt idx="19">
                  <c:v>27291</c:v>
                </c:pt>
                <c:pt idx="20">
                  <c:v>27368</c:v>
                </c:pt>
                <c:pt idx="21">
                  <c:v>27570</c:v>
                </c:pt>
                <c:pt idx="22">
                  <c:v>27666</c:v>
                </c:pt>
                <c:pt idx="23">
                  <c:v>27758</c:v>
                </c:pt>
                <c:pt idx="24">
                  <c:v>27849</c:v>
                </c:pt>
                <c:pt idx="25">
                  <c:v>27925</c:v>
                </c:pt>
                <c:pt idx="26">
                  <c:v>28528</c:v>
                </c:pt>
                <c:pt idx="27">
                  <c:v>28759</c:v>
                </c:pt>
                <c:pt idx="28">
                  <c:v>28836</c:v>
                </c:pt>
                <c:pt idx="29">
                  <c:v>28898</c:v>
                </c:pt>
                <c:pt idx="30">
                  <c:v>28954</c:v>
                </c:pt>
                <c:pt idx="31">
                  <c:v>29109</c:v>
                </c:pt>
                <c:pt idx="32">
                  <c:v>29265</c:v>
                </c:pt>
                <c:pt idx="33">
                  <c:v>29355</c:v>
                </c:pt>
                <c:pt idx="34">
                  <c:v>29437</c:v>
                </c:pt>
                <c:pt idx="35">
                  <c:v>30019</c:v>
                </c:pt>
                <c:pt idx="36">
                  <c:v>30117</c:v>
                </c:pt>
                <c:pt idx="37">
                  <c:v>30236</c:v>
                </c:pt>
                <c:pt idx="38">
                  <c:v>30305</c:v>
                </c:pt>
                <c:pt idx="39">
                  <c:v>30418</c:v>
                </c:pt>
                <c:pt idx="40">
                  <c:v>30525</c:v>
                </c:pt>
                <c:pt idx="41">
                  <c:v>30636</c:v>
                </c:pt>
                <c:pt idx="42">
                  <c:v>30782</c:v>
                </c:pt>
                <c:pt idx="43">
                  <c:v>30910</c:v>
                </c:pt>
                <c:pt idx="44">
                  <c:v>31001</c:v>
                </c:pt>
                <c:pt idx="45">
                  <c:v>31097</c:v>
                </c:pt>
                <c:pt idx="46">
                  <c:v>31154</c:v>
                </c:pt>
                <c:pt idx="47">
                  <c:v>31237</c:v>
                </c:pt>
                <c:pt idx="48">
                  <c:v>31327</c:v>
                </c:pt>
                <c:pt idx="49">
                  <c:v>31463</c:v>
                </c:pt>
                <c:pt idx="50">
                  <c:v>31553</c:v>
                </c:pt>
                <c:pt idx="51">
                  <c:v>31602</c:v>
                </c:pt>
                <c:pt idx="52">
                  <c:v>31720</c:v>
                </c:pt>
                <c:pt idx="53">
                  <c:v>31832</c:v>
                </c:pt>
                <c:pt idx="54">
                  <c:v>31910</c:v>
                </c:pt>
                <c:pt idx="55">
                  <c:v>31966</c:v>
                </c:pt>
                <c:pt idx="56">
                  <c:v>32051</c:v>
                </c:pt>
                <c:pt idx="57">
                  <c:v>32160</c:v>
                </c:pt>
                <c:pt idx="58">
                  <c:v>32259</c:v>
                </c:pt>
                <c:pt idx="59">
                  <c:v>32343</c:v>
                </c:pt>
                <c:pt idx="60">
                  <c:v>32567</c:v>
                </c:pt>
                <c:pt idx="61">
                  <c:v>32707</c:v>
                </c:pt>
                <c:pt idx="62">
                  <c:v>32840</c:v>
                </c:pt>
                <c:pt idx="63">
                  <c:v>32903</c:v>
                </c:pt>
                <c:pt idx="64">
                  <c:v>33024</c:v>
                </c:pt>
                <c:pt idx="65">
                  <c:v>33106</c:v>
                </c:pt>
                <c:pt idx="66">
                  <c:v>33163</c:v>
                </c:pt>
                <c:pt idx="67">
                  <c:v>33282</c:v>
                </c:pt>
                <c:pt idx="68">
                  <c:v>33358</c:v>
                </c:pt>
                <c:pt idx="69">
                  <c:v>33463</c:v>
                </c:pt>
                <c:pt idx="70">
                  <c:v>33519</c:v>
                </c:pt>
                <c:pt idx="71">
                  <c:v>33658</c:v>
                </c:pt>
                <c:pt idx="72">
                  <c:v>33715</c:v>
                </c:pt>
                <c:pt idx="73">
                  <c:v>33715</c:v>
                </c:pt>
                <c:pt idx="74">
                  <c:v>33841</c:v>
                </c:pt>
                <c:pt idx="75">
                  <c:v>34115</c:v>
                </c:pt>
                <c:pt idx="76">
                  <c:v>34302</c:v>
                </c:pt>
                <c:pt idx="77">
                  <c:v>34667</c:v>
                </c:pt>
                <c:pt idx="78">
                  <c:v>34772</c:v>
                </c:pt>
                <c:pt idx="79">
                  <c:v>34870</c:v>
                </c:pt>
                <c:pt idx="80">
                  <c:v>34990</c:v>
                </c:pt>
                <c:pt idx="81">
                  <c:v>35165</c:v>
                </c:pt>
                <c:pt idx="82">
                  <c:v>35207</c:v>
                </c:pt>
                <c:pt idx="83">
                  <c:v>35241</c:v>
                </c:pt>
                <c:pt idx="84">
                  <c:v>35383</c:v>
                </c:pt>
                <c:pt idx="85">
                  <c:v>35486</c:v>
                </c:pt>
                <c:pt idx="86">
                  <c:v>35585</c:v>
                </c:pt>
                <c:pt idx="87">
                  <c:v>35597</c:v>
                </c:pt>
                <c:pt idx="88">
                  <c:v>35773</c:v>
                </c:pt>
                <c:pt idx="89">
                  <c:v>35871</c:v>
                </c:pt>
                <c:pt idx="90">
                  <c:v>35942</c:v>
                </c:pt>
                <c:pt idx="91">
                  <c:v>36157</c:v>
                </c:pt>
                <c:pt idx="92">
                  <c:v>36214</c:v>
                </c:pt>
                <c:pt idx="93">
                  <c:v>36340</c:v>
                </c:pt>
                <c:pt idx="94">
                  <c:v>36391</c:v>
                </c:pt>
                <c:pt idx="95">
                  <c:v>36425</c:v>
                </c:pt>
                <c:pt idx="96">
                  <c:v>36536</c:v>
                </c:pt>
                <c:pt idx="97">
                  <c:v>36613</c:v>
                </c:pt>
                <c:pt idx="98">
                  <c:v>36698</c:v>
                </c:pt>
                <c:pt idx="99">
                  <c:v>36874</c:v>
                </c:pt>
                <c:pt idx="100">
                  <c:v>36957</c:v>
                </c:pt>
                <c:pt idx="101">
                  <c:v>37146</c:v>
                </c:pt>
                <c:pt idx="102">
                  <c:v>37245</c:v>
                </c:pt>
                <c:pt idx="103">
                  <c:v>37343</c:v>
                </c:pt>
                <c:pt idx="104">
                  <c:v>37460</c:v>
                </c:pt>
                <c:pt idx="105">
                  <c:v>37585</c:v>
                </c:pt>
                <c:pt idx="106">
                  <c:v>37636</c:v>
                </c:pt>
                <c:pt idx="107">
                  <c:v>37700</c:v>
                </c:pt>
                <c:pt idx="108">
                  <c:v>37789</c:v>
                </c:pt>
                <c:pt idx="109">
                  <c:v>37846</c:v>
                </c:pt>
                <c:pt idx="110">
                  <c:v>37889</c:v>
                </c:pt>
                <c:pt idx="111">
                  <c:v>37889</c:v>
                </c:pt>
                <c:pt idx="112">
                  <c:v>37917</c:v>
                </c:pt>
                <c:pt idx="113">
                  <c:v>37966</c:v>
                </c:pt>
                <c:pt idx="114">
                  <c:v>38070</c:v>
                </c:pt>
                <c:pt idx="115">
                  <c:v>38076</c:v>
                </c:pt>
                <c:pt idx="116">
                  <c:v>38105</c:v>
                </c:pt>
                <c:pt idx="117">
                  <c:v>38133</c:v>
                </c:pt>
                <c:pt idx="118">
                  <c:v>38161</c:v>
                </c:pt>
                <c:pt idx="119">
                  <c:v>38176</c:v>
                </c:pt>
                <c:pt idx="120">
                  <c:v>38196</c:v>
                </c:pt>
                <c:pt idx="121">
                  <c:v>38217</c:v>
                </c:pt>
                <c:pt idx="122">
                  <c:v>38246</c:v>
                </c:pt>
                <c:pt idx="123">
                  <c:v>38252</c:v>
                </c:pt>
                <c:pt idx="124">
                  <c:v>38287</c:v>
                </c:pt>
                <c:pt idx="125">
                  <c:v>38336</c:v>
                </c:pt>
                <c:pt idx="126">
                  <c:v>38441</c:v>
                </c:pt>
                <c:pt idx="127">
                  <c:v>38442</c:v>
                </c:pt>
                <c:pt idx="128">
                  <c:v>38468</c:v>
                </c:pt>
                <c:pt idx="129">
                  <c:v>38497</c:v>
                </c:pt>
                <c:pt idx="130">
                  <c:v>38525</c:v>
                </c:pt>
                <c:pt idx="131">
                  <c:v>38538</c:v>
                </c:pt>
                <c:pt idx="132">
                  <c:v>38559</c:v>
                </c:pt>
                <c:pt idx="133">
                  <c:v>38623</c:v>
                </c:pt>
                <c:pt idx="134">
                  <c:v>38756</c:v>
                </c:pt>
                <c:pt idx="135">
                  <c:v>38804</c:v>
                </c:pt>
                <c:pt idx="136">
                  <c:v>38876</c:v>
                </c:pt>
                <c:pt idx="137">
                  <c:v>38988</c:v>
                </c:pt>
                <c:pt idx="138">
                  <c:v>39064</c:v>
                </c:pt>
                <c:pt idx="139">
                  <c:v>39190</c:v>
                </c:pt>
                <c:pt idx="140">
                  <c:v>39261</c:v>
                </c:pt>
                <c:pt idx="141">
                  <c:v>39351</c:v>
                </c:pt>
                <c:pt idx="142">
                  <c:v>39506</c:v>
                </c:pt>
                <c:pt idx="143">
                  <c:v>39576</c:v>
                </c:pt>
                <c:pt idx="144">
                  <c:v>39776</c:v>
                </c:pt>
                <c:pt idx="145">
                  <c:v>39868</c:v>
                </c:pt>
                <c:pt idx="146">
                  <c:v>39960</c:v>
                </c:pt>
                <c:pt idx="147">
                  <c:v>40051</c:v>
                </c:pt>
                <c:pt idx="148">
                  <c:v>40241</c:v>
                </c:pt>
                <c:pt idx="149">
                  <c:v>40339</c:v>
                </c:pt>
              </c:numCache>
            </c:numRef>
          </c:xVal>
          <c:yVal>
            <c:numRef>
              <c:f>Laguana13446!$H$548:$H$697</c:f>
              <c:numCache>
                <c:formatCode>General</c:formatCode>
                <c:ptCount val="150"/>
                <c:pt idx="0">
                  <c:v>1.0000000000000005E-2</c:v>
                </c:pt>
                <c:pt idx="1">
                  <c:v>1.0000000000000005E-2</c:v>
                </c:pt>
                <c:pt idx="2">
                  <c:v>3.5999999999999997E-2</c:v>
                </c:pt>
                <c:pt idx="3">
                  <c:v>6.9000000000000034E-2</c:v>
                </c:pt>
                <c:pt idx="4">
                  <c:v>1.0000000000000005E-2</c:v>
                </c:pt>
                <c:pt idx="5">
                  <c:v>4.9000000000000099E-2</c:v>
                </c:pt>
                <c:pt idx="6">
                  <c:v>2.9000000000000001E-2</c:v>
                </c:pt>
                <c:pt idx="7">
                  <c:v>1.0000000000000005E-2</c:v>
                </c:pt>
                <c:pt idx="8">
                  <c:v>1.6000000000000021E-2</c:v>
                </c:pt>
                <c:pt idx="9">
                  <c:v>5.9000000000000108E-2</c:v>
                </c:pt>
                <c:pt idx="10">
                  <c:v>1.0000000000000005E-2</c:v>
                </c:pt>
                <c:pt idx="11">
                  <c:v>1.6000000000000021E-2</c:v>
                </c:pt>
                <c:pt idx="12">
                  <c:v>1.2999999999999998E-2</c:v>
                </c:pt>
                <c:pt idx="13">
                  <c:v>0.17300000000000001</c:v>
                </c:pt>
                <c:pt idx="14">
                  <c:v>3.3000000000000002E-2</c:v>
                </c:pt>
                <c:pt idx="15">
                  <c:v>1.0000000000000005E-2</c:v>
                </c:pt>
                <c:pt idx="16">
                  <c:v>4.5999999999999999E-2</c:v>
                </c:pt>
                <c:pt idx="17">
                  <c:v>4.9000000000000099E-2</c:v>
                </c:pt>
                <c:pt idx="18">
                  <c:v>2.0000000000000011E-2</c:v>
                </c:pt>
                <c:pt idx="19">
                  <c:v>3.5999999999999997E-2</c:v>
                </c:pt>
                <c:pt idx="20">
                  <c:v>1.0000000000000005E-2</c:v>
                </c:pt>
                <c:pt idx="21">
                  <c:v>1.0000000000000005E-2</c:v>
                </c:pt>
                <c:pt idx="22">
                  <c:v>1.6000000000000021E-2</c:v>
                </c:pt>
                <c:pt idx="23">
                  <c:v>3.9000000000000014E-2</c:v>
                </c:pt>
                <c:pt idx="24">
                  <c:v>1.6000000000000021E-2</c:v>
                </c:pt>
                <c:pt idx="25">
                  <c:v>2.0000000000000011E-2</c:v>
                </c:pt>
                <c:pt idx="26">
                  <c:v>3.0000000000000002E-2</c:v>
                </c:pt>
                <c:pt idx="27">
                  <c:v>1.0000000000000005E-2</c:v>
                </c:pt>
                <c:pt idx="28">
                  <c:v>4.0000000000000022E-2</c:v>
                </c:pt>
                <c:pt idx="29">
                  <c:v>7.0000000000000021E-2</c:v>
                </c:pt>
                <c:pt idx="30">
                  <c:v>2.0000000000000011E-2</c:v>
                </c:pt>
                <c:pt idx="31">
                  <c:v>0.11</c:v>
                </c:pt>
                <c:pt idx="32">
                  <c:v>2.0000000000000011E-2</c:v>
                </c:pt>
                <c:pt idx="33">
                  <c:v>6.0000000000000032E-2</c:v>
                </c:pt>
                <c:pt idx="34">
                  <c:v>6.0000000000000032E-2</c:v>
                </c:pt>
                <c:pt idx="35">
                  <c:v>0.05</c:v>
                </c:pt>
                <c:pt idx="36">
                  <c:v>0.1</c:v>
                </c:pt>
                <c:pt idx="37">
                  <c:v>9.0000000000000024E-2</c:v>
                </c:pt>
                <c:pt idx="38">
                  <c:v>1.0000000000000005E-2</c:v>
                </c:pt>
                <c:pt idx="39">
                  <c:v>4.0000000000000022E-2</c:v>
                </c:pt>
                <c:pt idx="40">
                  <c:v>3.0000000000000002E-2</c:v>
                </c:pt>
                <c:pt idx="41">
                  <c:v>3.0000000000000002E-2</c:v>
                </c:pt>
                <c:pt idx="42">
                  <c:v>4.0000000000000022E-2</c:v>
                </c:pt>
                <c:pt idx="43">
                  <c:v>2.0000000000000011E-2</c:v>
                </c:pt>
                <c:pt idx="44">
                  <c:v>0.1</c:v>
                </c:pt>
                <c:pt idx="45">
                  <c:v>0.19</c:v>
                </c:pt>
                <c:pt idx="46">
                  <c:v>3.0000000000000002E-2</c:v>
                </c:pt>
                <c:pt idx="47">
                  <c:v>3.0000000000000002E-2</c:v>
                </c:pt>
                <c:pt idx="48">
                  <c:v>4.0000000000000022E-2</c:v>
                </c:pt>
                <c:pt idx="49">
                  <c:v>8.5000000000000006E-2</c:v>
                </c:pt>
                <c:pt idx="50">
                  <c:v>4.0000000000000022E-2</c:v>
                </c:pt>
                <c:pt idx="51">
                  <c:v>8.5000000000000006E-2</c:v>
                </c:pt>
                <c:pt idx="52">
                  <c:v>4.0000000000000022E-2</c:v>
                </c:pt>
                <c:pt idx="53">
                  <c:v>5.1000000000000004E-2</c:v>
                </c:pt>
                <c:pt idx="54">
                  <c:v>6.6000000000000003E-2</c:v>
                </c:pt>
                <c:pt idx="55">
                  <c:v>6.0000000000000032E-2</c:v>
                </c:pt>
                <c:pt idx="56">
                  <c:v>8.0000000000000043E-2</c:v>
                </c:pt>
                <c:pt idx="57">
                  <c:v>0.05</c:v>
                </c:pt>
                <c:pt idx="58">
                  <c:v>4.0000000000000022E-2</c:v>
                </c:pt>
                <c:pt idx="59">
                  <c:v>3.0000000000000002E-2</c:v>
                </c:pt>
                <c:pt idx="60">
                  <c:v>4.0000000000000022E-2</c:v>
                </c:pt>
                <c:pt idx="61">
                  <c:v>6.2000000000000034E-2</c:v>
                </c:pt>
                <c:pt idx="62">
                  <c:v>4.8000000000000001E-2</c:v>
                </c:pt>
                <c:pt idx="63">
                  <c:v>9.0000000000000028E-3</c:v>
                </c:pt>
                <c:pt idx="64">
                  <c:v>0.05</c:v>
                </c:pt>
                <c:pt idx="65">
                  <c:v>5.3999999999999999E-2</c:v>
                </c:pt>
                <c:pt idx="66">
                  <c:v>4.1000000000000002E-2</c:v>
                </c:pt>
                <c:pt idx="67">
                  <c:v>0.10900000000000012</c:v>
                </c:pt>
                <c:pt idx="68">
                  <c:v>2.3E-2</c:v>
                </c:pt>
                <c:pt idx="69">
                  <c:v>7.0000000000000021E-2</c:v>
                </c:pt>
                <c:pt idx="70">
                  <c:v>3.0000000000000002E-2</c:v>
                </c:pt>
                <c:pt idx="71">
                  <c:v>7.0000000000000021E-2</c:v>
                </c:pt>
                <c:pt idx="72">
                  <c:v>3.0000000000000002E-2</c:v>
                </c:pt>
                <c:pt idx="73">
                  <c:v>2.0000000000000011E-2</c:v>
                </c:pt>
                <c:pt idx="74">
                  <c:v>4.0000000000000022E-2</c:v>
                </c:pt>
                <c:pt idx="75">
                  <c:v>2.0000000000000011E-2</c:v>
                </c:pt>
                <c:pt idx="76">
                  <c:v>4.0000000000000022E-2</c:v>
                </c:pt>
                <c:pt idx="77">
                  <c:v>0.11</c:v>
                </c:pt>
                <c:pt idx="78">
                  <c:v>6.0000000000000032E-2</c:v>
                </c:pt>
                <c:pt idx="79">
                  <c:v>3.0000000000000002E-2</c:v>
                </c:pt>
                <c:pt idx="80">
                  <c:v>0.05</c:v>
                </c:pt>
                <c:pt idx="81">
                  <c:v>0.05</c:v>
                </c:pt>
                <c:pt idx="82">
                  <c:v>6.0000000000000032E-2</c:v>
                </c:pt>
                <c:pt idx="83">
                  <c:v>4.0000000000000022E-2</c:v>
                </c:pt>
                <c:pt idx="84">
                  <c:v>6.0000000000000032E-2</c:v>
                </c:pt>
                <c:pt idx="85">
                  <c:v>8.0000000000000043E-2</c:v>
                </c:pt>
                <c:pt idx="86">
                  <c:v>0.05</c:v>
                </c:pt>
                <c:pt idx="87">
                  <c:v>7.0000000000000021E-2</c:v>
                </c:pt>
                <c:pt idx="88">
                  <c:v>1.0000000000000005E-2</c:v>
                </c:pt>
                <c:pt idx="89">
                  <c:v>6.0000000000000032E-2</c:v>
                </c:pt>
                <c:pt idx="90">
                  <c:v>4.0000000000000022E-2</c:v>
                </c:pt>
                <c:pt idx="91">
                  <c:v>0.18000000000000024</c:v>
                </c:pt>
                <c:pt idx="92">
                  <c:v>7.0000000000000021E-2</c:v>
                </c:pt>
                <c:pt idx="93">
                  <c:v>7.0000000000000021E-2</c:v>
                </c:pt>
                <c:pt idx="94">
                  <c:v>8.0000000000000043E-2</c:v>
                </c:pt>
                <c:pt idx="95">
                  <c:v>4.0000000000000022E-2</c:v>
                </c:pt>
                <c:pt idx="96">
                  <c:v>0.05</c:v>
                </c:pt>
                <c:pt idx="97">
                  <c:v>6.0000000000000032E-2</c:v>
                </c:pt>
                <c:pt idx="98">
                  <c:v>6.0000000000000032E-2</c:v>
                </c:pt>
                <c:pt idx="99">
                  <c:v>6.0000000000000032E-2</c:v>
                </c:pt>
                <c:pt idx="100">
                  <c:v>0.05</c:v>
                </c:pt>
                <c:pt idx="101">
                  <c:v>0.05</c:v>
                </c:pt>
                <c:pt idx="102">
                  <c:v>0.05</c:v>
                </c:pt>
                <c:pt idx="103">
                  <c:v>0.05</c:v>
                </c:pt>
                <c:pt idx="104">
                  <c:v>0.05</c:v>
                </c:pt>
                <c:pt idx="105">
                  <c:v>6.0000000000000032E-2</c:v>
                </c:pt>
                <c:pt idx="106">
                  <c:v>0.05</c:v>
                </c:pt>
                <c:pt idx="107">
                  <c:v>0.05</c:v>
                </c:pt>
                <c:pt idx="108">
                  <c:v>0.05</c:v>
                </c:pt>
                <c:pt idx="109">
                  <c:v>6.0000000000000032E-2</c:v>
                </c:pt>
                <c:pt idx="110">
                  <c:v>0.05</c:v>
                </c:pt>
                <c:pt idx="111">
                  <c:v>0.05</c:v>
                </c:pt>
                <c:pt idx="112">
                  <c:v>6.0000000000000032E-2</c:v>
                </c:pt>
                <c:pt idx="113">
                  <c:v>6.0000000000000032E-2</c:v>
                </c:pt>
                <c:pt idx="114">
                  <c:v>3.0000000000000002E-2</c:v>
                </c:pt>
                <c:pt idx="115">
                  <c:v>0.05</c:v>
                </c:pt>
                <c:pt idx="116">
                  <c:v>7.0000000000000021E-2</c:v>
                </c:pt>
                <c:pt idx="117">
                  <c:v>3.0000000000000002E-2</c:v>
                </c:pt>
                <c:pt idx="118">
                  <c:v>7.0000000000000021E-2</c:v>
                </c:pt>
                <c:pt idx="119">
                  <c:v>0.05</c:v>
                </c:pt>
                <c:pt idx="120">
                  <c:v>3.0000000000000002E-2</c:v>
                </c:pt>
                <c:pt idx="121">
                  <c:v>3.0000000000000002E-2</c:v>
                </c:pt>
                <c:pt idx="122">
                  <c:v>0.05</c:v>
                </c:pt>
                <c:pt idx="123">
                  <c:v>3.0000000000000002E-2</c:v>
                </c:pt>
                <c:pt idx="124">
                  <c:v>3.0000000000000002E-2</c:v>
                </c:pt>
                <c:pt idx="125">
                  <c:v>0.19</c:v>
                </c:pt>
                <c:pt idx="126">
                  <c:v>8.0000000000000043E-2</c:v>
                </c:pt>
                <c:pt idx="127">
                  <c:v>8.0000000000000043E-2</c:v>
                </c:pt>
                <c:pt idx="128">
                  <c:v>0.05</c:v>
                </c:pt>
                <c:pt idx="129">
                  <c:v>6.0000000000000032E-2</c:v>
                </c:pt>
                <c:pt idx="130">
                  <c:v>8.0000000000000043E-2</c:v>
                </c:pt>
                <c:pt idx="131">
                  <c:v>6.0000000000000032E-2</c:v>
                </c:pt>
                <c:pt idx="132">
                  <c:v>3.0000000000000002E-2</c:v>
                </c:pt>
                <c:pt idx="133">
                  <c:v>6.0000000000000032E-2</c:v>
                </c:pt>
                <c:pt idx="134">
                  <c:v>6.0000000000000032E-2</c:v>
                </c:pt>
                <c:pt idx="135">
                  <c:v>6.0000000000000032E-2</c:v>
                </c:pt>
                <c:pt idx="136">
                  <c:v>6.0000000000000032E-2</c:v>
                </c:pt>
                <c:pt idx="137">
                  <c:v>6.0000000000000032E-2</c:v>
                </c:pt>
                <c:pt idx="138">
                  <c:v>6.0000000000000032E-2</c:v>
                </c:pt>
                <c:pt idx="139">
                  <c:v>6.0000000000000032E-2</c:v>
                </c:pt>
                <c:pt idx="140">
                  <c:v>6.0000000000000032E-2</c:v>
                </c:pt>
                <c:pt idx="141">
                  <c:v>6.0000000000000032E-2</c:v>
                </c:pt>
                <c:pt idx="142">
                  <c:v>0.11</c:v>
                </c:pt>
                <c:pt idx="143">
                  <c:v>8.0000000000000043E-2</c:v>
                </c:pt>
                <c:pt idx="144">
                  <c:v>6.0000000000000032E-2</c:v>
                </c:pt>
                <c:pt idx="145">
                  <c:v>6.0000000000000032E-2</c:v>
                </c:pt>
                <c:pt idx="146">
                  <c:v>6.0000000000000032E-2</c:v>
                </c:pt>
                <c:pt idx="147">
                  <c:v>6.0000000000000032E-2</c:v>
                </c:pt>
                <c:pt idx="148">
                  <c:v>6.0000000000000032E-2</c:v>
                </c:pt>
                <c:pt idx="149">
                  <c:v>0.05</c:v>
                </c:pt>
              </c:numCache>
            </c:numRef>
          </c:yVal>
          <c:smooth val="0"/>
          <c:extLst>
            <c:ext xmlns:c16="http://schemas.microsoft.com/office/drawing/2014/chart" uri="{C3380CC4-5D6E-409C-BE32-E72D297353CC}">
              <c16:uniqueId val="{00000002-B6DC-4100-AC4F-9F2866BDA582}"/>
            </c:ext>
          </c:extLst>
        </c:ser>
        <c:dLbls>
          <c:showLegendKey val="0"/>
          <c:showVal val="0"/>
          <c:showCatName val="0"/>
          <c:showSerName val="0"/>
          <c:showPercent val="0"/>
          <c:showBubbleSize val="0"/>
        </c:dLbls>
        <c:axId val="63638144"/>
        <c:axId val="63644416"/>
      </c:scatterChart>
      <c:valAx>
        <c:axId val="63638144"/>
        <c:scaling>
          <c:orientation val="minMax"/>
          <c:max val="41500"/>
          <c:min val="28000"/>
        </c:scaling>
        <c:delete val="0"/>
        <c:axPos val="b"/>
        <c:title>
          <c:tx>
            <c:rich>
              <a:bodyPr/>
              <a:lstStyle/>
              <a:p>
                <a:pPr>
                  <a:defRPr sz="1400"/>
                </a:pPr>
                <a:r>
                  <a:rPr lang="en-US" sz="1400"/>
                  <a:t>Sample Date</a:t>
                </a:r>
              </a:p>
            </c:rich>
          </c:tx>
          <c:overlay val="0"/>
        </c:title>
        <c:numFmt formatCode="m/d/yyyy" sourceLinked="1"/>
        <c:majorTickMark val="cross"/>
        <c:minorTickMark val="none"/>
        <c:tickLblPos val="nextTo"/>
        <c:txPr>
          <a:bodyPr/>
          <a:lstStyle/>
          <a:p>
            <a:pPr>
              <a:defRPr sz="1400"/>
            </a:pPr>
            <a:endParaRPr lang="en-US"/>
          </a:p>
        </c:txPr>
        <c:crossAx val="63644416"/>
        <c:crosses val="autoZero"/>
        <c:crossBetween val="midCat"/>
      </c:valAx>
      <c:valAx>
        <c:axId val="63644416"/>
        <c:scaling>
          <c:orientation val="minMax"/>
          <c:max val="0.30000000000000032"/>
        </c:scaling>
        <c:delete val="0"/>
        <c:axPos val="l"/>
        <c:majorGridlines/>
        <c:title>
          <c:tx>
            <c:rich>
              <a:bodyPr/>
              <a:lstStyle/>
              <a:p>
                <a:pPr>
                  <a:defRPr sz="1400"/>
                </a:pPr>
                <a:r>
                  <a:rPr lang="en-US" sz="1400"/>
                  <a:t>mg/L</a:t>
                </a:r>
              </a:p>
            </c:rich>
          </c:tx>
          <c:overlay val="0"/>
        </c:title>
        <c:numFmt formatCode="General" sourceLinked="1"/>
        <c:majorTickMark val="none"/>
        <c:minorTickMark val="none"/>
        <c:tickLblPos val="nextTo"/>
        <c:txPr>
          <a:bodyPr/>
          <a:lstStyle/>
          <a:p>
            <a:pPr>
              <a:defRPr sz="1400"/>
            </a:pPr>
            <a:endParaRPr lang="en-US"/>
          </a:p>
        </c:txPr>
        <c:crossAx val="63638144"/>
        <c:crosses val="autoZero"/>
        <c:crossBetween val="midCat"/>
      </c:valAx>
      <c:spPr>
        <a:ln>
          <a:solidFill>
            <a:prstClr val="black"/>
          </a:solidFill>
        </a:ln>
      </c:spPr>
    </c:plotArea>
    <c:legend>
      <c:legendPos val="r"/>
      <c:layout>
        <c:manualLayout>
          <c:xMode val="edge"/>
          <c:yMode val="edge"/>
          <c:x val="0.10705697725284342"/>
          <c:y val="3.5149606299212592E-2"/>
          <c:w val="0.28377635608048996"/>
          <c:h val="0.23152857976086322"/>
        </c:manualLayout>
      </c:layout>
      <c:overlay val="0"/>
      <c:spPr>
        <a:solidFill>
          <a:schemeClr val="bg1">
            <a:lumMod val="85000"/>
          </a:schemeClr>
        </a:solidFill>
        <a:ln>
          <a:solidFill>
            <a:srgbClr val="000000"/>
          </a:solidFill>
        </a:ln>
      </c:spPr>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latin typeface="Arial" pitchFamily="34" charset="0"/>
                <a:cs typeface="Arial" pitchFamily="34" charset="0"/>
              </a:defRPr>
            </a:pPr>
            <a:r>
              <a:rPr lang="en-US" sz="1600" dirty="0">
                <a:latin typeface="Arial" pitchFamily="34" charset="0"/>
                <a:cs typeface="Arial" pitchFamily="34" charset="0"/>
              </a:rPr>
              <a:t>2481</a:t>
            </a:r>
            <a:r>
              <a:rPr lang="en-US" sz="1600" baseline="0" dirty="0">
                <a:latin typeface="Arial" pitchFamily="34" charset="0"/>
                <a:cs typeface="Arial" pitchFamily="34" charset="0"/>
              </a:rPr>
              <a:t> - Corpus Christi,  station 13407</a:t>
            </a:r>
            <a:endParaRPr lang="en-US" sz="1600" dirty="0">
              <a:latin typeface="Arial" pitchFamily="34" charset="0"/>
              <a:cs typeface="Arial" pitchFamily="34" charset="0"/>
            </a:endParaRPr>
          </a:p>
        </c:rich>
      </c:tx>
      <c:overlay val="0"/>
    </c:title>
    <c:autoTitleDeleted val="0"/>
    <c:plotArea>
      <c:layout>
        <c:manualLayout>
          <c:layoutTarget val="inner"/>
          <c:xMode val="edge"/>
          <c:yMode val="edge"/>
          <c:x val="7.6574212007282871E-2"/>
          <c:y val="9.6222188548665447E-2"/>
          <c:w val="0.84333936298503231"/>
          <c:h val="0.79272955635011599"/>
        </c:manualLayout>
      </c:layout>
      <c:scatterChart>
        <c:scatterStyle val="lineMarker"/>
        <c:varyColors val="0"/>
        <c:ser>
          <c:idx val="0"/>
          <c:order val="0"/>
          <c:tx>
            <c:strRef>
              <c:f>Corpus13407!$F$2</c:f>
              <c:strCache>
                <c:ptCount val="1"/>
                <c:pt idx="0">
                  <c:v>CHLOROPHYLL-A UG/L SPECTROPHOTOMETRIC ACID. METH</c:v>
                </c:pt>
              </c:strCache>
            </c:strRef>
          </c:tx>
          <c:spPr>
            <a:ln w="66675">
              <a:noFill/>
            </a:ln>
          </c:spPr>
          <c:marker>
            <c:symbol val="diamond"/>
            <c:size val="23"/>
            <c:spPr>
              <a:solidFill>
                <a:srgbClr val="0F7B42"/>
              </a:solidFill>
              <a:scene3d>
                <a:camera prst="orthographicFront"/>
                <a:lightRig rig="threePt" dir="t"/>
              </a:scene3d>
              <a:sp3d>
                <a:bevelB prst="slope"/>
              </a:sp3d>
            </c:spPr>
          </c:marker>
          <c:xVal>
            <c:numRef>
              <c:f>Corpus13407!$D$2:$D$138</c:f>
              <c:numCache>
                <c:formatCode>m/d/yyyy</c:formatCode>
                <c:ptCount val="137"/>
                <c:pt idx="0">
                  <c:v>26356</c:v>
                </c:pt>
                <c:pt idx="1">
                  <c:v>26528</c:v>
                </c:pt>
                <c:pt idx="2">
                  <c:v>26619</c:v>
                </c:pt>
                <c:pt idx="3">
                  <c:v>26721</c:v>
                </c:pt>
                <c:pt idx="4">
                  <c:v>26795</c:v>
                </c:pt>
                <c:pt idx="5">
                  <c:v>26896</c:v>
                </c:pt>
                <c:pt idx="6">
                  <c:v>26961</c:v>
                </c:pt>
                <c:pt idx="7">
                  <c:v>27045</c:v>
                </c:pt>
                <c:pt idx="8">
                  <c:v>27081</c:v>
                </c:pt>
                <c:pt idx="9">
                  <c:v>27143</c:v>
                </c:pt>
                <c:pt idx="10">
                  <c:v>27233</c:v>
                </c:pt>
                <c:pt idx="11">
                  <c:v>27310</c:v>
                </c:pt>
                <c:pt idx="12">
                  <c:v>27408</c:v>
                </c:pt>
                <c:pt idx="13">
                  <c:v>27596</c:v>
                </c:pt>
                <c:pt idx="14">
                  <c:v>27690</c:v>
                </c:pt>
                <c:pt idx="15">
                  <c:v>27775</c:v>
                </c:pt>
                <c:pt idx="16">
                  <c:v>27870</c:v>
                </c:pt>
                <c:pt idx="17">
                  <c:v>28045</c:v>
                </c:pt>
                <c:pt idx="18">
                  <c:v>28130</c:v>
                </c:pt>
                <c:pt idx="19">
                  <c:v>28233</c:v>
                </c:pt>
                <c:pt idx="20">
                  <c:v>28333</c:v>
                </c:pt>
                <c:pt idx="21">
                  <c:v>28382</c:v>
                </c:pt>
                <c:pt idx="22">
                  <c:v>28487</c:v>
                </c:pt>
                <c:pt idx="23">
                  <c:v>28576</c:v>
                </c:pt>
                <c:pt idx="24">
                  <c:v>28646</c:v>
                </c:pt>
                <c:pt idx="25">
                  <c:v>28724</c:v>
                </c:pt>
                <c:pt idx="26">
                  <c:v>28898</c:v>
                </c:pt>
                <c:pt idx="27">
                  <c:v>28990</c:v>
                </c:pt>
                <c:pt idx="28">
                  <c:v>29075</c:v>
                </c:pt>
                <c:pt idx="29">
                  <c:v>29167</c:v>
                </c:pt>
                <c:pt idx="30">
                  <c:v>29256</c:v>
                </c:pt>
                <c:pt idx="31">
                  <c:v>29346</c:v>
                </c:pt>
                <c:pt idx="32">
                  <c:v>29459</c:v>
                </c:pt>
                <c:pt idx="33">
                  <c:v>29524</c:v>
                </c:pt>
                <c:pt idx="34">
                  <c:v>29634</c:v>
                </c:pt>
                <c:pt idx="35">
                  <c:v>29811</c:v>
                </c:pt>
                <c:pt idx="36">
                  <c:v>29902</c:v>
                </c:pt>
                <c:pt idx="37">
                  <c:v>29998</c:v>
                </c:pt>
                <c:pt idx="38">
                  <c:v>30097</c:v>
                </c:pt>
                <c:pt idx="39">
                  <c:v>30173</c:v>
                </c:pt>
                <c:pt idx="40">
                  <c:v>30173</c:v>
                </c:pt>
                <c:pt idx="41">
                  <c:v>30355</c:v>
                </c:pt>
                <c:pt idx="42">
                  <c:v>30559</c:v>
                </c:pt>
                <c:pt idx="43">
                  <c:v>30589</c:v>
                </c:pt>
                <c:pt idx="44">
                  <c:v>30861</c:v>
                </c:pt>
                <c:pt idx="45">
                  <c:v>30965</c:v>
                </c:pt>
                <c:pt idx="46">
                  <c:v>31056</c:v>
                </c:pt>
                <c:pt idx="47">
                  <c:v>31162</c:v>
                </c:pt>
                <c:pt idx="48">
                  <c:v>31357</c:v>
                </c:pt>
                <c:pt idx="49">
                  <c:v>31462</c:v>
                </c:pt>
                <c:pt idx="50">
                  <c:v>31560</c:v>
                </c:pt>
                <c:pt idx="51">
                  <c:v>31635</c:v>
                </c:pt>
                <c:pt idx="52">
                  <c:v>31719</c:v>
                </c:pt>
                <c:pt idx="53">
                  <c:v>31820</c:v>
                </c:pt>
                <c:pt idx="54">
                  <c:v>31902</c:v>
                </c:pt>
                <c:pt idx="55">
                  <c:v>31994</c:v>
                </c:pt>
                <c:pt idx="56">
                  <c:v>32085</c:v>
                </c:pt>
                <c:pt idx="57">
                  <c:v>32197</c:v>
                </c:pt>
                <c:pt idx="58">
                  <c:v>32300</c:v>
                </c:pt>
                <c:pt idx="59">
                  <c:v>32379</c:v>
                </c:pt>
                <c:pt idx="60">
                  <c:v>32433</c:v>
                </c:pt>
                <c:pt idx="61">
                  <c:v>32566</c:v>
                </c:pt>
                <c:pt idx="62">
                  <c:v>32618</c:v>
                </c:pt>
                <c:pt idx="63">
                  <c:v>32735</c:v>
                </c:pt>
                <c:pt idx="64">
                  <c:v>32797</c:v>
                </c:pt>
                <c:pt idx="65">
                  <c:v>32926</c:v>
                </c:pt>
                <c:pt idx="66">
                  <c:v>32980</c:v>
                </c:pt>
                <c:pt idx="67">
                  <c:v>33093</c:v>
                </c:pt>
                <c:pt idx="68">
                  <c:v>33157</c:v>
                </c:pt>
                <c:pt idx="69">
                  <c:v>33254</c:v>
                </c:pt>
                <c:pt idx="70">
                  <c:v>33343</c:v>
                </c:pt>
                <c:pt idx="71">
                  <c:v>33437</c:v>
                </c:pt>
                <c:pt idx="72">
                  <c:v>33609</c:v>
                </c:pt>
                <c:pt idx="73">
                  <c:v>33700</c:v>
                </c:pt>
                <c:pt idx="74">
                  <c:v>33822</c:v>
                </c:pt>
                <c:pt idx="75">
                  <c:v>33889</c:v>
                </c:pt>
                <c:pt idx="76">
                  <c:v>33975</c:v>
                </c:pt>
                <c:pt idx="77">
                  <c:v>34101</c:v>
                </c:pt>
                <c:pt idx="78">
                  <c:v>34185</c:v>
                </c:pt>
                <c:pt idx="79">
                  <c:v>34247</c:v>
                </c:pt>
                <c:pt idx="80">
                  <c:v>34354</c:v>
                </c:pt>
                <c:pt idx="81">
                  <c:v>34478</c:v>
                </c:pt>
                <c:pt idx="82">
                  <c:v>34576</c:v>
                </c:pt>
                <c:pt idx="83">
                  <c:v>34605</c:v>
                </c:pt>
                <c:pt idx="84">
                  <c:v>34723</c:v>
                </c:pt>
                <c:pt idx="85">
                  <c:v>34802</c:v>
                </c:pt>
                <c:pt idx="86">
                  <c:v>34892</c:v>
                </c:pt>
                <c:pt idx="87">
                  <c:v>35005</c:v>
                </c:pt>
                <c:pt idx="88">
                  <c:v>35103</c:v>
                </c:pt>
                <c:pt idx="89">
                  <c:v>35177</c:v>
                </c:pt>
                <c:pt idx="90">
                  <c:v>35285</c:v>
                </c:pt>
                <c:pt idx="91">
                  <c:v>35374</c:v>
                </c:pt>
                <c:pt idx="92">
                  <c:v>35465</c:v>
                </c:pt>
                <c:pt idx="93">
                  <c:v>35562</c:v>
                </c:pt>
                <c:pt idx="94">
                  <c:v>35653</c:v>
                </c:pt>
                <c:pt idx="95">
                  <c:v>35751</c:v>
                </c:pt>
                <c:pt idx="96">
                  <c:v>35836</c:v>
                </c:pt>
                <c:pt idx="97">
                  <c:v>35921</c:v>
                </c:pt>
                <c:pt idx="98">
                  <c:v>36012</c:v>
                </c:pt>
                <c:pt idx="99">
                  <c:v>36115</c:v>
                </c:pt>
                <c:pt idx="100">
                  <c:v>36193</c:v>
                </c:pt>
                <c:pt idx="101">
                  <c:v>36279</c:v>
                </c:pt>
                <c:pt idx="102">
                  <c:v>36375</c:v>
                </c:pt>
                <c:pt idx="103">
                  <c:v>36461</c:v>
                </c:pt>
                <c:pt idx="104">
                  <c:v>36523</c:v>
                </c:pt>
                <c:pt idx="105">
                  <c:v>36614</c:v>
                </c:pt>
                <c:pt idx="106">
                  <c:v>36621</c:v>
                </c:pt>
                <c:pt idx="107">
                  <c:v>36621</c:v>
                </c:pt>
                <c:pt idx="108">
                  <c:v>36629</c:v>
                </c:pt>
                <c:pt idx="109">
                  <c:v>36720</c:v>
                </c:pt>
                <c:pt idx="110">
                  <c:v>36768</c:v>
                </c:pt>
                <c:pt idx="111">
                  <c:v>36803</c:v>
                </c:pt>
                <c:pt idx="112">
                  <c:v>36824</c:v>
                </c:pt>
                <c:pt idx="113">
                  <c:v>36871</c:v>
                </c:pt>
                <c:pt idx="114">
                  <c:v>36941</c:v>
                </c:pt>
                <c:pt idx="115">
                  <c:v>36962</c:v>
                </c:pt>
                <c:pt idx="116">
                  <c:v>37011</c:v>
                </c:pt>
                <c:pt idx="117">
                  <c:v>37019</c:v>
                </c:pt>
                <c:pt idx="118">
                  <c:v>37096</c:v>
                </c:pt>
                <c:pt idx="119">
                  <c:v>37195</c:v>
                </c:pt>
                <c:pt idx="120">
                  <c:v>37333</c:v>
                </c:pt>
                <c:pt idx="121">
                  <c:v>37369</c:v>
                </c:pt>
                <c:pt idx="122">
                  <c:v>37413</c:v>
                </c:pt>
                <c:pt idx="123">
                  <c:v>37581</c:v>
                </c:pt>
                <c:pt idx="124">
                  <c:v>37684</c:v>
                </c:pt>
                <c:pt idx="125">
                  <c:v>37760</c:v>
                </c:pt>
                <c:pt idx="126">
                  <c:v>37831</c:v>
                </c:pt>
                <c:pt idx="127">
                  <c:v>37915</c:v>
                </c:pt>
                <c:pt idx="128">
                  <c:v>38055</c:v>
                </c:pt>
                <c:pt idx="129">
                  <c:v>38091</c:v>
                </c:pt>
                <c:pt idx="130">
                  <c:v>38182</c:v>
                </c:pt>
                <c:pt idx="131">
                  <c:v>38299</c:v>
                </c:pt>
                <c:pt idx="132">
                  <c:v>38399</c:v>
                </c:pt>
                <c:pt idx="133">
                  <c:v>38477</c:v>
                </c:pt>
                <c:pt idx="134">
                  <c:v>38524</c:v>
                </c:pt>
                <c:pt idx="135">
                  <c:v>38699</c:v>
                </c:pt>
                <c:pt idx="136">
                  <c:v>38777</c:v>
                </c:pt>
              </c:numCache>
            </c:numRef>
          </c:xVal>
          <c:yVal>
            <c:numRef>
              <c:f>Corpus13407!$H$2:$H$138</c:f>
              <c:numCache>
                <c:formatCode>General</c:formatCode>
                <c:ptCount val="137"/>
                <c:pt idx="0">
                  <c:v>10</c:v>
                </c:pt>
                <c:pt idx="1">
                  <c:v>4</c:v>
                </c:pt>
                <c:pt idx="2">
                  <c:v>4</c:v>
                </c:pt>
                <c:pt idx="3">
                  <c:v>4</c:v>
                </c:pt>
                <c:pt idx="4">
                  <c:v>6</c:v>
                </c:pt>
                <c:pt idx="5">
                  <c:v>4</c:v>
                </c:pt>
                <c:pt idx="6">
                  <c:v>4</c:v>
                </c:pt>
                <c:pt idx="7">
                  <c:v>4</c:v>
                </c:pt>
                <c:pt idx="8">
                  <c:v>6</c:v>
                </c:pt>
                <c:pt idx="9">
                  <c:v>11</c:v>
                </c:pt>
                <c:pt idx="10">
                  <c:v>7</c:v>
                </c:pt>
                <c:pt idx="11">
                  <c:v>4</c:v>
                </c:pt>
                <c:pt idx="12">
                  <c:v>6</c:v>
                </c:pt>
                <c:pt idx="13">
                  <c:v>9</c:v>
                </c:pt>
                <c:pt idx="14">
                  <c:v>7</c:v>
                </c:pt>
                <c:pt idx="15">
                  <c:v>3</c:v>
                </c:pt>
                <c:pt idx="16">
                  <c:v>3</c:v>
                </c:pt>
                <c:pt idx="17">
                  <c:v>3</c:v>
                </c:pt>
                <c:pt idx="18">
                  <c:v>10</c:v>
                </c:pt>
                <c:pt idx="19">
                  <c:v>10</c:v>
                </c:pt>
                <c:pt idx="20">
                  <c:v>5</c:v>
                </c:pt>
                <c:pt idx="21">
                  <c:v>5</c:v>
                </c:pt>
                <c:pt idx="22">
                  <c:v>5</c:v>
                </c:pt>
                <c:pt idx="23">
                  <c:v>5</c:v>
                </c:pt>
                <c:pt idx="24">
                  <c:v>5</c:v>
                </c:pt>
                <c:pt idx="25">
                  <c:v>5</c:v>
                </c:pt>
                <c:pt idx="26">
                  <c:v>6</c:v>
                </c:pt>
                <c:pt idx="27">
                  <c:v>10</c:v>
                </c:pt>
                <c:pt idx="28">
                  <c:v>5</c:v>
                </c:pt>
                <c:pt idx="29">
                  <c:v>5</c:v>
                </c:pt>
                <c:pt idx="30">
                  <c:v>5</c:v>
                </c:pt>
                <c:pt idx="31">
                  <c:v>6</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6</c:v>
                </c:pt>
                <c:pt idx="48">
                  <c:v>1.7</c:v>
                </c:pt>
                <c:pt idx="49">
                  <c:v>1.4</c:v>
                </c:pt>
                <c:pt idx="50">
                  <c:v>4.4000000000000004</c:v>
                </c:pt>
                <c:pt idx="51">
                  <c:v>4.2</c:v>
                </c:pt>
                <c:pt idx="52">
                  <c:v>1</c:v>
                </c:pt>
                <c:pt idx="53">
                  <c:v>1</c:v>
                </c:pt>
                <c:pt idx="54">
                  <c:v>1.3</c:v>
                </c:pt>
                <c:pt idx="55">
                  <c:v>6</c:v>
                </c:pt>
                <c:pt idx="56">
                  <c:v>2</c:v>
                </c:pt>
                <c:pt idx="57">
                  <c:v>2</c:v>
                </c:pt>
                <c:pt idx="58">
                  <c:v>2</c:v>
                </c:pt>
                <c:pt idx="59">
                  <c:v>2</c:v>
                </c:pt>
                <c:pt idx="60">
                  <c:v>2</c:v>
                </c:pt>
                <c:pt idx="61">
                  <c:v>4</c:v>
                </c:pt>
                <c:pt idx="62">
                  <c:v>2</c:v>
                </c:pt>
                <c:pt idx="63">
                  <c:v>5.8</c:v>
                </c:pt>
                <c:pt idx="64">
                  <c:v>13.1</c:v>
                </c:pt>
                <c:pt idx="65">
                  <c:v>8.5</c:v>
                </c:pt>
                <c:pt idx="66">
                  <c:v>7.5</c:v>
                </c:pt>
                <c:pt idx="67">
                  <c:v>19.8</c:v>
                </c:pt>
                <c:pt idx="68">
                  <c:v>19.5</c:v>
                </c:pt>
                <c:pt idx="69">
                  <c:v>3.6</c:v>
                </c:pt>
                <c:pt idx="70">
                  <c:v>1</c:v>
                </c:pt>
                <c:pt idx="71">
                  <c:v>1</c:v>
                </c:pt>
                <c:pt idx="72">
                  <c:v>5.4</c:v>
                </c:pt>
                <c:pt idx="73">
                  <c:v>55.7</c:v>
                </c:pt>
                <c:pt idx="74">
                  <c:v>16.2</c:v>
                </c:pt>
                <c:pt idx="75">
                  <c:v>2.2000000000000002</c:v>
                </c:pt>
                <c:pt idx="76">
                  <c:v>1</c:v>
                </c:pt>
                <c:pt idx="77">
                  <c:v>6.41</c:v>
                </c:pt>
                <c:pt idx="78">
                  <c:v>4.91</c:v>
                </c:pt>
                <c:pt idx="79">
                  <c:v>6.7700000000000014</c:v>
                </c:pt>
                <c:pt idx="80">
                  <c:v>1</c:v>
                </c:pt>
                <c:pt idx="81">
                  <c:v>19.899999999999999</c:v>
                </c:pt>
                <c:pt idx="82">
                  <c:v>9.34</c:v>
                </c:pt>
                <c:pt idx="83">
                  <c:v>1</c:v>
                </c:pt>
                <c:pt idx="84">
                  <c:v>1</c:v>
                </c:pt>
                <c:pt idx="85">
                  <c:v>1</c:v>
                </c:pt>
                <c:pt idx="86">
                  <c:v>1</c:v>
                </c:pt>
                <c:pt idx="87">
                  <c:v>1</c:v>
                </c:pt>
                <c:pt idx="88">
                  <c:v>1</c:v>
                </c:pt>
                <c:pt idx="89">
                  <c:v>10.4</c:v>
                </c:pt>
                <c:pt idx="90">
                  <c:v>2.0099999999999998</c:v>
                </c:pt>
                <c:pt idx="91">
                  <c:v>1</c:v>
                </c:pt>
                <c:pt idx="92">
                  <c:v>1</c:v>
                </c:pt>
                <c:pt idx="93">
                  <c:v>6.38</c:v>
                </c:pt>
                <c:pt idx="94">
                  <c:v>8.5300000000000011</c:v>
                </c:pt>
                <c:pt idx="95">
                  <c:v>1</c:v>
                </c:pt>
                <c:pt idx="96">
                  <c:v>1</c:v>
                </c:pt>
                <c:pt idx="97">
                  <c:v>1</c:v>
                </c:pt>
                <c:pt idx="98">
                  <c:v>1</c:v>
                </c:pt>
                <c:pt idx="99">
                  <c:v>2.3699999999999997</c:v>
                </c:pt>
                <c:pt idx="100">
                  <c:v>1</c:v>
                </c:pt>
                <c:pt idx="101">
                  <c:v>1</c:v>
                </c:pt>
                <c:pt idx="102">
                  <c:v>1</c:v>
                </c:pt>
                <c:pt idx="103">
                  <c:v>1</c:v>
                </c:pt>
                <c:pt idx="104">
                  <c:v>10</c:v>
                </c:pt>
                <c:pt idx="105">
                  <c:v>3.2</c:v>
                </c:pt>
                <c:pt idx="106">
                  <c:v>1</c:v>
                </c:pt>
                <c:pt idx="107">
                  <c:v>10</c:v>
                </c:pt>
                <c:pt idx="108">
                  <c:v>10</c:v>
                </c:pt>
                <c:pt idx="109">
                  <c:v>10</c:v>
                </c:pt>
                <c:pt idx="110">
                  <c:v>2.67</c:v>
                </c:pt>
                <c:pt idx="111">
                  <c:v>10</c:v>
                </c:pt>
                <c:pt idx="112">
                  <c:v>1</c:v>
                </c:pt>
                <c:pt idx="113">
                  <c:v>1</c:v>
                </c:pt>
                <c:pt idx="114">
                  <c:v>10</c:v>
                </c:pt>
                <c:pt idx="115">
                  <c:v>1</c:v>
                </c:pt>
                <c:pt idx="116">
                  <c:v>10</c:v>
                </c:pt>
                <c:pt idx="117">
                  <c:v>1</c:v>
                </c:pt>
                <c:pt idx="118">
                  <c:v>10</c:v>
                </c:pt>
                <c:pt idx="119">
                  <c:v>10</c:v>
                </c:pt>
                <c:pt idx="120">
                  <c:v>10</c:v>
                </c:pt>
                <c:pt idx="121">
                  <c:v>10</c:v>
                </c:pt>
                <c:pt idx="122">
                  <c:v>10</c:v>
                </c:pt>
                <c:pt idx="123">
                  <c:v>13.9</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numCache>
            </c:numRef>
          </c:yVal>
          <c:smooth val="0"/>
          <c:extLst>
            <c:ext xmlns:c16="http://schemas.microsoft.com/office/drawing/2014/chart" uri="{C3380CC4-5D6E-409C-BE32-E72D297353CC}">
              <c16:uniqueId val="{00000000-06E2-402A-8388-8CA638EA3316}"/>
            </c:ext>
          </c:extLst>
        </c:ser>
        <c:ser>
          <c:idx val="1"/>
          <c:order val="1"/>
          <c:tx>
            <c:strRef>
              <c:f>Corpus13407!$F$139</c:f>
              <c:strCache>
                <c:ptCount val="1"/>
                <c:pt idx="0">
                  <c:v>CHLOROPHYLL-A, FLUOROMETRIC METHOD, UG/L</c:v>
                </c:pt>
              </c:strCache>
            </c:strRef>
          </c:tx>
          <c:spPr>
            <a:ln w="66675">
              <a:noFill/>
            </a:ln>
          </c:spPr>
          <c:xVal>
            <c:numRef>
              <c:f>Corpus13407!$D$139:$D$152</c:f>
              <c:numCache>
                <c:formatCode>m/d/yyyy</c:formatCode>
                <c:ptCount val="14"/>
                <c:pt idx="0">
                  <c:v>38811</c:v>
                </c:pt>
                <c:pt idx="1">
                  <c:v>38916</c:v>
                </c:pt>
                <c:pt idx="2">
                  <c:v>38980</c:v>
                </c:pt>
                <c:pt idx="3">
                  <c:v>39107</c:v>
                </c:pt>
                <c:pt idx="4">
                  <c:v>39287</c:v>
                </c:pt>
                <c:pt idx="5">
                  <c:v>39366</c:v>
                </c:pt>
                <c:pt idx="6">
                  <c:v>39434</c:v>
                </c:pt>
                <c:pt idx="7">
                  <c:v>39539</c:v>
                </c:pt>
                <c:pt idx="8">
                  <c:v>39716</c:v>
                </c:pt>
                <c:pt idx="9">
                  <c:v>39828</c:v>
                </c:pt>
                <c:pt idx="10">
                  <c:v>39961</c:v>
                </c:pt>
                <c:pt idx="11">
                  <c:v>40001</c:v>
                </c:pt>
                <c:pt idx="12">
                  <c:v>40289</c:v>
                </c:pt>
                <c:pt idx="13">
                  <c:v>40365</c:v>
                </c:pt>
              </c:numCache>
            </c:numRef>
          </c:xVal>
          <c:yVal>
            <c:numRef>
              <c:f>Corpus13407!$H$139:$H$152</c:f>
              <c:numCache>
                <c:formatCode>General</c:formatCode>
                <c:ptCount val="14"/>
                <c:pt idx="0">
                  <c:v>4.5599999999999996</c:v>
                </c:pt>
                <c:pt idx="1">
                  <c:v>3.79</c:v>
                </c:pt>
                <c:pt idx="2">
                  <c:v>7.4700000000000024</c:v>
                </c:pt>
                <c:pt idx="3">
                  <c:v>3</c:v>
                </c:pt>
                <c:pt idx="4">
                  <c:v>6.07</c:v>
                </c:pt>
                <c:pt idx="5">
                  <c:v>8.73</c:v>
                </c:pt>
                <c:pt idx="6">
                  <c:v>3.3499999999999988</c:v>
                </c:pt>
                <c:pt idx="7">
                  <c:v>4.33</c:v>
                </c:pt>
                <c:pt idx="8">
                  <c:v>4.7</c:v>
                </c:pt>
                <c:pt idx="9">
                  <c:v>3</c:v>
                </c:pt>
                <c:pt idx="10">
                  <c:v>4.1599999999999975</c:v>
                </c:pt>
                <c:pt idx="11">
                  <c:v>8.2900000000000009</c:v>
                </c:pt>
                <c:pt idx="12">
                  <c:v>3</c:v>
                </c:pt>
                <c:pt idx="13">
                  <c:v>5.91</c:v>
                </c:pt>
              </c:numCache>
            </c:numRef>
          </c:yVal>
          <c:smooth val="0"/>
          <c:extLst>
            <c:ext xmlns:c16="http://schemas.microsoft.com/office/drawing/2014/chart" uri="{C3380CC4-5D6E-409C-BE32-E72D297353CC}">
              <c16:uniqueId val="{00000001-06E2-402A-8388-8CA638EA3316}"/>
            </c:ext>
          </c:extLst>
        </c:ser>
        <c:dLbls>
          <c:showLegendKey val="0"/>
          <c:showVal val="0"/>
          <c:showCatName val="0"/>
          <c:showSerName val="0"/>
          <c:showPercent val="0"/>
          <c:showBubbleSize val="0"/>
        </c:dLbls>
        <c:axId val="63838080"/>
        <c:axId val="63852544"/>
      </c:scatterChart>
      <c:valAx>
        <c:axId val="63838080"/>
        <c:scaling>
          <c:orientation val="minMax"/>
          <c:max val="41500"/>
          <c:min val="28000"/>
        </c:scaling>
        <c:delete val="0"/>
        <c:axPos val="b"/>
        <c:title>
          <c:tx>
            <c:rich>
              <a:bodyPr/>
              <a:lstStyle/>
              <a:p>
                <a:pPr>
                  <a:defRPr sz="1400">
                    <a:latin typeface="Arial" pitchFamily="34" charset="0"/>
                    <a:cs typeface="Arial" pitchFamily="34" charset="0"/>
                  </a:defRPr>
                </a:pPr>
                <a:r>
                  <a:rPr lang="en-US" sz="1400">
                    <a:latin typeface="Arial" pitchFamily="34" charset="0"/>
                    <a:cs typeface="Arial" pitchFamily="34" charset="0"/>
                  </a:rPr>
                  <a:t>Sample Date</a:t>
                </a:r>
              </a:p>
            </c:rich>
          </c:tx>
          <c:overlay val="0"/>
        </c:title>
        <c:numFmt formatCode="m/d/yyyy" sourceLinked="1"/>
        <c:majorTickMark val="cross"/>
        <c:minorTickMark val="none"/>
        <c:tickLblPos val="nextTo"/>
        <c:txPr>
          <a:bodyPr/>
          <a:lstStyle/>
          <a:p>
            <a:pPr>
              <a:defRPr sz="1400">
                <a:latin typeface="Arial" pitchFamily="34" charset="0"/>
                <a:cs typeface="Arial" pitchFamily="34" charset="0"/>
              </a:defRPr>
            </a:pPr>
            <a:endParaRPr lang="en-US"/>
          </a:p>
        </c:txPr>
        <c:crossAx val="63852544"/>
        <c:crosses val="autoZero"/>
        <c:crossBetween val="midCat"/>
      </c:valAx>
      <c:valAx>
        <c:axId val="63852544"/>
        <c:scaling>
          <c:orientation val="minMax"/>
          <c:max val="21"/>
          <c:min val="0"/>
        </c:scaling>
        <c:delete val="0"/>
        <c:axPos val="l"/>
        <c:majorGridlines/>
        <c:title>
          <c:tx>
            <c:rich>
              <a:bodyPr/>
              <a:lstStyle/>
              <a:p>
                <a:pPr>
                  <a:defRPr sz="1400">
                    <a:latin typeface="Arial" pitchFamily="34" charset="0"/>
                    <a:cs typeface="Arial" pitchFamily="34" charset="0"/>
                  </a:defRPr>
                </a:pPr>
                <a:r>
                  <a:rPr lang="en-US" sz="1400">
                    <a:latin typeface="Arial" pitchFamily="34" charset="0"/>
                    <a:cs typeface="Arial" pitchFamily="34" charset="0"/>
                  </a:rPr>
                  <a:t>Chl-a ug/L</a:t>
                </a:r>
              </a:p>
            </c:rich>
          </c:tx>
          <c:overlay val="0"/>
        </c:title>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63838080"/>
        <c:crosses val="autoZero"/>
        <c:crossBetween val="midCat"/>
        <c:majorUnit val="2"/>
      </c:valAx>
      <c:spPr>
        <a:ln>
          <a:solidFill>
            <a:prstClr val="black"/>
          </a:solidFill>
        </a:ln>
      </c:spPr>
    </c:plotArea>
    <c:legend>
      <c:legendPos val="r"/>
      <c:layout>
        <c:manualLayout>
          <c:xMode val="edge"/>
          <c:yMode val="edge"/>
          <c:x val="8.8025466411293912E-2"/>
          <c:y val="0.13551998756955821"/>
          <c:w val="0.27080787401574896"/>
          <c:h val="0.29384097204114762"/>
        </c:manualLayout>
      </c:layout>
      <c:overlay val="0"/>
      <c:spPr>
        <a:solidFill>
          <a:schemeClr val="bg1">
            <a:lumMod val="85000"/>
          </a:schemeClr>
        </a:solidFill>
        <a:ln>
          <a:solidFill>
            <a:srgbClr val="000000"/>
          </a:solidFill>
        </a:ln>
      </c:spPr>
      <c:txPr>
        <a:bodyPr/>
        <a:lstStyle/>
        <a:p>
          <a:pPr>
            <a:defRPr sz="14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latin typeface="Arial" pitchFamily="34" charset="0"/>
                <a:cs typeface="Arial" pitchFamily="34" charset="0"/>
              </a:defRPr>
            </a:pPr>
            <a:r>
              <a:rPr lang="en-US" sz="1600" dirty="0">
                <a:latin typeface="Arial" pitchFamily="34" charset="0"/>
                <a:cs typeface="Arial" pitchFamily="34" charset="0"/>
              </a:rPr>
              <a:t>2481</a:t>
            </a:r>
            <a:r>
              <a:rPr lang="en-US" sz="1600" baseline="0" dirty="0">
                <a:latin typeface="Arial" pitchFamily="34" charset="0"/>
                <a:cs typeface="Arial" pitchFamily="34" charset="0"/>
              </a:rPr>
              <a:t> - Corpus Christi,  station 13407</a:t>
            </a:r>
            <a:endParaRPr lang="en-US" sz="1600" dirty="0">
              <a:latin typeface="Arial" pitchFamily="34" charset="0"/>
              <a:cs typeface="Arial" pitchFamily="34" charset="0"/>
            </a:endParaRPr>
          </a:p>
        </c:rich>
      </c:tx>
      <c:overlay val="0"/>
    </c:title>
    <c:autoTitleDeleted val="0"/>
    <c:plotArea>
      <c:layout>
        <c:manualLayout>
          <c:layoutTarget val="inner"/>
          <c:xMode val="edge"/>
          <c:yMode val="edge"/>
          <c:x val="8.0639203636130849E-2"/>
          <c:y val="9.9925925925926237E-2"/>
          <c:w val="0.84333936298503231"/>
          <c:h val="0.79272955635011644"/>
        </c:manualLayout>
      </c:layout>
      <c:scatterChart>
        <c:scatterStyle val="lineMarker"/>
        <c:varyColors val="0"/>
        <c:ser>
          <c:idx val="0"/>
          <c:order val="0"/>
          <c:tx>
            <c:strRef>
              <c:f>Corpus13407!$F$153</c:f>
              <c:strCache>
                <c:ptCount val="1"/>
                <c:pt idx="0">
                  <c:v>NITRATE NITROGEN, TOTAL (MG/L AS N)</c:v>
                </c:pt>
              </c:strCache>
            </c:strRef>
          </c:tx>
          <c:spPr>
            <a:ln w="66675">
              <a:noFill/>
            </a:ln>
          </c:spPr>
          <c:marker>
            <c:symbol val="diamond"/>
            <c:size val="16"/>
            <c:spPr>
              <a:solidFill>
                <a:srgbClr val="C00000"/>
              </a:solidFill>
            </c:spPr>
          </c:marker>
          <c:xVal>
            <c:numRef>
              <c:f>Corpus13407!$D$153:$D$255</c:f>
              <c:numCache>
                <c:formatCode>m/d/yyyy</c:formatCode>
                <c:ptCount val="103"/>
                <c:pt idx="0">
                  <c:v>25401</c:v>
                </c:pt>
                <c:pt idx="1">
                  <c:v>25470</c:v>
                </c:pt>
                <c:pt idx="2">
                  <c:v>25545</c:v>
                </c:pt>
                <c:pt idx="3">
                  <c:v>25652</c:v>
                </c:pt>
                <c:pt idx="4">
                  <c:v>25735</c:v>
                </c:pt>
                <c:pt idx="5">
                  <c:v>25868</c:v>
                </c:pt>
                <c:pt idx="6">
                  <c:v>26003</c:v>
                </c:pt>
                <c:pt idx="7">
                  <c:v>26113</c:v>
                </c:pt>
                <c:pt idx="8">
                  <c:v>26192</c:v>
                </c:pt>
                <c:pt idx="9">
                  <c:v>26287</c:v>
                </c:pt>
                <c:pt idx="10">
                  <c:v>26356</c:v>
                </c:pt>
                <c:pt idx="11">
                  <c:v>26528</c:v>
                </c:pt>
                <c:pt idx="12">
                  <c:v>26619</c:v>
                </c:pt>
                <c:pt idx="13">
                  <c:v>26721</c:v>
                </c:pt>
                <c:pt idx="14">
                  <c:v>26795</c:v>
                </c:pt>
                <c:pt idx="15">
                  <c:v>26896</c:v>
                </c:pt>
                <c:pt idx="16">
                  <c:v>26961</c:v>
                </c:pt>
                <c:pt idx="17">
                  <c:v>27045</c:v>
                </c:pt>
                <c:pt idx="18">
                  <c:v>27081</c:v>
                </c:pt>
                <c:pt idx="19">
                  <c:v>27143</c:v>
                </c:pt>
                <c:pt idx="20">
                  <c:v>27233</c:v>
                </c:pt>
                <c:pt idx="21">
                  <c:v>27310</c:v>
                </c:pt>
                <c:pt idx="22">
                  <c:v>27408</c:v>
                </c:pt>
                <c:pt idx="23">
                  <c:v>27499</c:v>
                </c:pt>
                <c:pt idx="24">
                  <c:v>27596</c:v>
                </c:pt>
                <c:pt idx="25">
                  <c:v>27690</c:v>
                </c:pt>
                <c:pt idx="26">
                  <c:v>28045</c:v>
                </c:pt>
                <c:pt idx="27">
                  <c:v>28130</c:v>
                </c:pt>
                <c:pt idx="28">
                  <c:v>28233</c:v>
                </c:pt>
                <c:pt idx="29">
                  <c:v>28333</c:v>
                </c:pt>
                <c:pt idx="30">
                  <c:v>28382</c:v>
                </c:pt>
                <c:pt idx="31">
                  <c:v>28487</c:v>
                </c:pt>
                <c:pt idx="32">
                  <c:v>28576</c:v>
                </c:pt>
                <c:pt idx="33">
                  <c:v>28646</c:v>
                </c:pt>
                <c:pt idx="34">
                  <c:v>28724</c:v>
                </c:pt>
                <c:pt idx="35">
                  <c:v>28898</c:v>
                </c:pt>
                <c:pt idx="36">
                  <c:v>28990</c:v>
                </c:pt>
                <c:pt idx="37">
                  <c:v>29075</c:v>
                </c:pt>
                <c:pt idx="38">
                  <c:v>29167</c:v>
                </c:pt>
                <c:pt idx="39">
                  <c:v>29256</c:v>
                </c:pt>
                <c:pt idx="40">
                  <c:v>29346</c:v>
                </c:pt>
                <c:pt idx="41">
                  <c:v>29459</c:v>
                </c:pt>
                <c:pt idx="42">
                  <c:v>29524</c:v>
                </c:pt>
                <c:pt idx="43">
                  <c:v>29634</c:v>
                </c:pt>
                <c:pt idx="44">
                  <c:v>29811</c:v>
                </c:pt>
                <c:pt idx="45">
                  <c:v>29902</c:v>
                </c:pt>
                <c:pt idx="46">
                  <c:v>29998</c:v>
                </c:pt>
                <c:pt idx="47">
                  <c:v>30097</c:v>
                </c:pt>
                <c:pt idx="48">
                  <c:v>30173</c:v>
                </c:pt>
                <c:pt idx="49">
                  <c:v>30173</c:v>
                </c:pt>
                <c:pt idx="50">
                  <c:v>30278</c:v>
                </c:pt>
                <c:pt idx="51">
                  <c:v>30355</c:v>
                </c:pt>
                <c:pt idx="52">
                  <c:v>30440</c:v>
                </c:pt>
                <c:pt idx="53">
                  <c:v>30559</c:v>
                </c:pt>
                <c:pt idx="54">
                  <c:v>30589</c:v>
                </c:pt>
                <c:pt idx="55">
                  <c:v>30783</c:v>
                </c:pt>
                <c:pt idx="56">
                  <c:v>30861</c:v>
                </c:pt>
                <c:pt idx="57">
                  <c:v>30965</c:v>
                </c:pt>
                <c:pt idx="58">
                  <c:v>31056</c:v>
                </c:pt>
                <c:pt idx="59">
                  <c:v>31162</c:v>
                </c:pt>
                <c:pt idx="60">
                  <c:v>31230</c:v>
                </c:pt>
                <c:pt idx="61">
                  <c:v>31357</c:v>
                </c:pt>
                <c:pt idx="62">
                  <c:v>31462</c:v>
                </c:pt>
                <c:pt idx="63">
                  <c:v>31560</c:v>
                </c:pt>
                <c:pt idx="64">
                  <c:v>31635</c:v>
                </c:pt>
                <c:pt idx="65">
                  <c:v>31719</c:v>
                </c:pt>
                <c:pt idx="66">
                  <c:v>31820</c:v>
                </c:pt>
                <c:pt idx="67">
                  <c:v>31902</c:v>
                </c:pt>
                <c:pt idx="68">
                  <c:v>31994</c:v>
                </c:pt>
                <c:pt idx="69">
                  <c:v>32085</c:v>
                </c:pt>
                <c:pt idx="70">
                  <c:v>32197</c:v>
                </c:pt>
                <c:pt idx="71">
                  <c:v>32300</c:v>
                </c:pt>
                <c:pt idx="72">
                  <c:v>32379</c:v>
                </c:pt>
                <c:pt idx="73">
                  <c:v>32433</c:v>
                </c:pt>
                <c:pt idx="74">
                  <c:v>32566</c:v>
                </c:pt>
                <c:pt idx="75">
                  <c:v>32618</c:v>
                </c:pt>
                <c:pt idx="76">
                  <c:v>32735</c:v>
                </c:pt>
                <c:pt idx="77">
                  <c:v>32797</c:v>
                </c:pt>
                <c:pt idx="78">
                  <c:v>32926</c:v>
                </c:pt>
                <c:pt idx="79">
                  <c:v>32980</c:v>
                </c:pt>
                <c:pt idx="80">
                  <c:v>33093</c:v>
                </c:pt>
                <c:pt idx="81">
                  <c:v>33254</c:v>
                </c:pt>
                <c:pt idx="82">
                  <c:v>33343</c:v>
                </c:pt>
                <c:pt idx="83">
                  <c:v>33437</c:v>
                </c:pt>
                <c:pt idx="84">
                  <c:v>33609</c:v>
                </c:pt>
                <c:pt idx="85">
                  <c:v>33700</c:v>
                </c:pt>
                <c:pt idx="86">
                  <c:v>33822</c:v>
                </c:pt>
                <c:pt idx="87">
                  <c:v>33889</c:v>
                </c:pt>
                <c:pt idx="88">
                  <c:v>33975</c:v>
                </c:pt>
                <c:pt idx="89">
                  <c:v>34101</c:v>
                </c:pt>
                <c:pt idx="90">
                  <c:v>34185</c:v>
                </c:pt>
                <c:pt idx="91">
                  <c:v>34247</c:v>
                </c:pt>
                <c:pt idx="92">
                  <c:v>34354</c:v>
                </c:pt>
                <c:pt idx="93">
                  <c:v>34478</c:v>
                </c:pt>
                <c:pt idx="94">
                  <c:v>34576</c:v>
                </c:pt>
                <c:pt idx="95">
                  <c:v>37684</c:v>
                </c:pt>
                <c:pt idx="96">
                  <c:v>37760</c:v>
                </c:pt>
                <c:pt idx="97">
                  <c:v>37831</c:v>
                </c:pt>
                <c:pt idx="98">
                  <c:v>37915</c:v>
                </c:pt>
                <c:pt idx="99">
                  <c:v>38055</c:v>
                </c:pt>
                <c:pt idx="100">
                  <c:v>38091</c:v>
                </c:pt>
                <c:pt idx="101">
                  <c:v>38182</c:v>
                </c:pt>
                <c:pt idx="102">
                  <c:v>38299</c:v>
                </c:pt>
              </c:numCache>
            </c:numRef>
          </c:xVal>
          <c:yVal>
            <c:numRef>
              <c:f>Corpus13407!$H$153:$H$255</c:f>
              <c:numCache>
                <c:formatCode>General</c:formatCode>
                <c:ptCount val="103"/>
                <c:pt idx="0">
                  <c:v>0.05</c:v>
                </c:pt>
                <c:pt idx="1">
                  <c:v>0.05</c:v>
                </c:pt>
                <c:pt idx="2">
                  <c:v>3.0000000000000002E-2</c:v>
                </c:pt>
                <c:pt idx="3">
                  <c:v>2.0000000000000011E-2</c:v>
                </c:pt>
                <c:pt idx="4">
                  <c:v>0.05</c:v>
                </c:pt>
                <c:pt idx="5">
                  <c:v>0.05</c:v>
                </c:pt>
                <c:pt idx="6">
                  <c:v>3.0000000000000002E-2</c:v>
                </c:pt>
                <c:pt idx="7">
                  <c:v>3.0000000000000002E-2</c:v>
                </c:pt>
                <c:pt idx="8">
                  <c:v>0.05</c:v>
                </c:pt>
                <c:pt idx="9">
                  <c:v>3.0000000000000002E-2</c:v>
                </c:pt>
                <c:pt idx="10">
                  <c:v>4.0000000000000022E-2</c:v>
                </c:pt>
                <c:pt idx="11">
                  <c:v>3.0000000000000002E-2</c:v>
                </c:pt>
                <c:pt idx="12">
                  <c:v>3.0000000000000002E-2</c:v>
                </c:pt>
                <c:pt idx="13">
                  <c:v>3.0000000000000002E-2</c:v>
                </c:pt>
                <c:pt idx="14">
                  <c:v>4.0000000000000022E-2</c:v>
                </c:pt>
                <c:pt idx="15">
                  <c:v>3.0000000000000002E-2</c:v>
                </c:pt>
                <c:pt idx="16">
                  <c:v>3.0000000000000002E-2</c:v>
                </c:pt>
                <c:pt idx="17">
                  <c:v>3.0000000000000002E-2</c:v>
                </c:pt>
                <c:pt idx="18">
                  <c:v>3.0000000000000002E-2</c:v>
                </c:pt>
                <c:pt idx="19">
                  <c:v>3.0000000000000002E-2</c:v>
                </c:pt>
                <c:pt idx="20">
                  <c:v>3.0000000000000002E-2</c:v>
                </c:pt>
                <c:pt idx="21">
                  <c:v>3.0000000000000002E-2</c:v>
                </c:pt>
                <c:pt idx="22">
                  <c:v>2.0000000000000011E-2</c:v>
                </c:pt>
                <c:pt idx="23">
                  <c:v>1</c:v>
                </c:pt>
                <c:pt idx="24">
                  <c:v>0.98</c:v>
                </c:pt>
                <c:pt idx="25">
                  <c:v>1.0000000000000005E-2</c:v>
                </c:pt>
                <c:pt idx="26">
                  <c:v>7.0000000000000021E-2</c:v>
                </c:pt>
                <c:pt idx="27">
                  <c:v>0.15000000000000024</c:v>
                </c:pt>
                <c:pt idx="28">
                  <c:v>3.0000000000000002E-2</c:v>
                </c:pt>
                <c:pt idx="29">
                  <c:v>3.0000000000000002E-2</c:v>
                </c:pt>
                <c:pt idx="30">
                  <c:v>3.0000000000000002E-2</c:v>
                </c:pt>
                <c:pt idx="31">
                  <c:v>3.0000000000000002E-2</c:v>
                </c:pt>
                <c:pt idx="32">
                  <c:v>7.0000000000000021E-2</c:v>
                </c:pt>
                <c:pt idx="33">
                  <c:v>0.1</c:v>
                </c:pt>
                <c:pt idx="34">
                  <c:v>3.0000000000000002E-2</c:v>
                </c:pt>
                <c:pt idx="35">
                  <c:v>3.0000000000000002E-2</c:v>
                </c:pt>
                <c:pt idx="36">
                  <c:v>0.05</c:v>
                </c:pt>
                <c:pt idx="37">
                  <c:v>3.0000000000000002E-2</c:v>
                </c:pt>
                <c:pt idx="38">
                  <c:v>0.05</c:v>
                </c:pt>
                <c:pt idx="39">
                  <c:v>3.0000000000000002E-2</c:v>
                </c:pt>
                <c:pt idx="40">
                  <c:v>7.0000000000000021E-2</c:v>
                </c:pt>
                <c:pt idx="41">
                  <c:v>3.0000000000000002E-2</c:v>
                </c:pt>
                <c:pt idx="42">
                  <c:v>3.0000000000000002E-2</c:v>
                </c:pt>
                <c:pt idx="43">
                  <c:v>3.0000000000000002E-2</c:v>
                </c:pt>
                <c:pt idx="44">
                  <c:v>3.0000000000000002E-2</c:v>
                </c:pt>
                <c:pt idx="45">
                  <c:v>3.0000000000000002E-2</c:v>
                </c:pt>
                <c:pt idx="46">
                  <c:v>3.0000000000000002E-2</c:v>
                </c:pt>
                <c:pt idx="47">
                  <c:v>3.0000000000000002E-2</c:v>
                </c:pt>
                <c:pt idx="48">
                  <c:v>3.0000000000000002E-2</c:v>
                </c:pt>
                <c:pt idx="49">
                  <c:v>3.0000000000000002E-2</c:v>
                </c:pt>
                <c:pt idx="50">
                  <c:v>3.0000000000000002E-2</c:v>
                </c:pt>
                <c:pt idx="51">
                  <c:v>3.0000000000000002E-2</c:v>
                </c:pt>
                <c:pt idx="52">
                  <c:v>3.0000000000000002E-2</c:v>
                </c:pt>
                <c:pt idx="53">
                  <c:v>3.0000000000000002E-2</c:v>
                </c:pt>
                <c:pt idx="54">
                  <c:v>3.0000000000000002E-2</c:v>
                </c:pt>
                <c:pt idx="55">
                  <c:v>0.05</c:v>
                </c:pt>
                <c:pt idx="56">
                  <c:v>3.0000000000000002E-2</c:v>
                </c:pt>
                <c:pt idx="57">
                  <c:v>3.0000000000000002E-2</c:v>
                </c:pt>
                <c:pt idx="58">
                  <c:v>8.0000000000000043E-2</c:v>
                </c:pt>
                <c:pt idx="59">
                  <c:v>3.0000000000000002E-2</c:v>
                </c:pt>
                <c:pt idx="60">
                  <c:v>1.0000000000000005E-2</c:v>
                </c:pt>
                <c:pt idx="61">
                  <c:v>1.0000000000000005E-2</c:v>
                </c:pt>
                <c:pt idx="62">
                  <c:v>4.3000000000000003E-2</c:v>
                </c:pt>
                <c:pt idx="63">
                  <c:v>0.18700000000000042</c:v>
                </c:pt>
                <c:pt idx="64">
                  <c:v>1.0000000000000005E-2</c:v>
                </c:pt>
                <c:pt idx="65">
                  <c:v>1.0000000000000005E-2</c:v>
                </c:pt>
                <c:pt idx="66">
                  <c:v>1.0000000000000005E-2</c:v>
                </c:pt>
                <c:pt idx="67">
                  <c:v>2.5999999999999999E-2</c:v>
                </c:pt>
                <c:pt idx="68">
                  <c:v>1.0000000000000005E-2</c:v>
                </c:pt>
                <c:pt idx="69">
                  <c:v>1.0000000000000005E-2</c:v>
                </c:pt>
                <c:pt idx="70">
                  <c:v>1.0000000000000005E-2</c:v>
                </c:pt>
                <c:pt idx="71">
                  <c:v>1.0000000000000005E-2</c:v>
                </c:pt>
                <c:pt idx="72">
                  <c:v>1.0000000000000005E-2</c:v>
                </c:pt>
                <c:pt idx="73">
                  <c:v>1.0000000000000005E-2</c:v>
                </c:pt>
                <c:pt idx="74">
                  <c:v>1.0000000000000005E-2</c:v>
                </c:pt>
                <c:pt idx="75">
                  <c:v>1.0000000000000005E-2</c:v>
                </c:pt>
                <c:pt idx="76">
                  <c:v>2.0000000000000011E-2</c:v>
                </c:pt>
                <c:pt idx="77">
                  <c:v>2.0000000000000011E-2</c:v>
                </c:pt>
                <c:pt idx="78">
                  <c:v>1.0000000000000005E-2</c:v>
                </c:pt>
                <c:pt idx="79">
                  <c:v>1.0000000000000005E-2</c:v>
                </c:pt>
                <c:pt idx="80">
                  <c:v>1.0000000000000005E-2</c:v>
                </c:pt>
                <c:pt idx="81">
                  <c:v>1.0000000000000005E-2</c:v>
                </c:pt>
                <c:pt idx="82">
                  <c:v>1.0000000000000005E-2</c:v>
                </c:pt>
                <c:pt idx="83">
                  <c:v>1.0000000000000005E-2</c:v>
                </c:pt>
                <c:pt idx="84">
                  <c:v>1.0000000000000005E-2</c:v>
                </c:pt>
                <c:pt idx="85">
                  <c:v>6.0000000000000032E-2</c:v>
                </c:pt>
                <c:pt idx="86">
                  <c:v>1.0000000000000005E-2</c:v>
                </c:pt>
                <c:pt idx="87">
                  <c:v>1.0000000000000005E-2</c:v>
                </c:pt>
                <c:pt idx="88">
                  <c:v>1.0000000000000005E-2</c:v>
                </c:pt>
                <c:pt idx="89">
                  <c:v>1.0000000000000005E-2</c:v>
                </c:pt>
                <c:pt idx="90">
                  <c:v>1.0000000000000005E-2</c:v>
                </c:pt>
                <c:pt idx="91">
                  <c:v>1.0000000000000005E-2</c:v>
                </c:pt>
                <c:pt idx="92">
                  <c:v>1.0000000000000005E-2</c:v>
                </c:pt>
                <c:pt idx="93">
                  <c:v>1.0000000000000005E-2</c:v>
                </c:pt>
                <c:pt idx="94">
                  <c:v>1.0000000000000005E-2</c:v>
                </c:pt>
                <c:pt idx="95">
                  <c:v>0.25</c:v>
                </c:pt>
                <c:pt idx="96">
                  <c:v>0.30000000000000032</c:v>
                </c:pt>
                <c:pt idx="97">
                  <c:v>0.45</c:v>
                </c:pt>
                <c:pt idx="98">
                  <c:v>0.5</c:v>
                </c:pt>
                <c:pt idx="99">
                  <c:v>1.25</c:v>
                </c:pt>
                <c:pt idx="100">
                  <c:v>0.5</c:v>
                </c:pt>
                <c:pt idx="101">
                  <c:v>0.30000000000000032</c:v>
                </c:pt>
                <c:pt idx="102">
                  <c:v>1.25</c:v>
                </c:pt>
              </c:numCache>
            </c:numRef>
          </c:yVal>
          <c:smooth val="0"/>
          <c:extLst>
            <c:ext xmlns:c16="http://schemas.microsoft.com/office/drawing/2014/chart" uri="{C3380CC4-5D6E-409C-BE32-E72D297353CC}">
              <c16:uniqueId val="{00000000-D5B8-4FB7-B543-35A791D53959}"/>
            </c:ext>
          </c:extLst>
        </c:ser>
        <c:ser>
          <c:idx val="1"/>
          <c:order val="1"/>
          <c:tx>
            <c:strRef>
              <c:f>Corpus13407!$F$256</c:f>
              <c:strCache>
                <c:ptCount val="1"/>
                <c:pt idx="0">
                  <c:v>NITRITE NITROGEN, TOTAL (MG/L AS N)</c:v>
                </c:pt>
              </c:strCache>
            </c:strRef>
          </c:tx>
          <c:spPr>
            <a:ln w="66675">
              <a:noFill/>
            </a:ln>
          </c:spPr>
          <c:marker>
            <c:spPr>
              <a:solidFill>
                <a:schemeClr val="accent6">
                  <a:lumMod val="75000"/>
                </a:schemeClr>
              </a:solidFill>
              <a:scene3d>
                <a:camera prst="orthographicFront"/>
                <a:lightRig rig="threePt" dir="t"/>
              </a:scene3d>
              <a:sp3d>
                <a:bevelT/>
              </a:sp3d>
            </c:spPr>
          </c:marker>
          <c:xVal>
            <c:numRef>
              <c:f>Corpus13407!$D$256:$D$309</c:f>
              <c:numCache>
                <c:formatCode>m/d/yyyy</c:formatCode>
                <c:ptCount val="54"/>
                <c:pt idx="0">
                  <c:v>27081</c:v>
                </c:pt>
                <c:pt idx="1">
                  <c:v>28045</c:v>
                </c:pt>
                <c:pt idx="2">
                  <c:v>28130</c:v>
                </c:pt>
                <c:pt idx="3">
                  <c:v>28233</c:v>
                </c:pt>
                <c:pt idx="4">
                  <c:v>28333</c:v>
                </c:pt>
                <c:pt idx="5">
                  <c:v>28382</c:v>
                </c:pt>
                <c:pt idx="6">
                  <c:v>28487</c:v>
                </c:pt>
                <c:pt idx="7">
                  <c:v>28576</c:v>
                </c:pt>
                <c:pt idx="8">
                  <c:v>28646</c:v>
                </c:pt>
                <c:pt idx="9">
                  <c:v>28724</c:v>
                </c:pt>
                <c:pt idx="10">
                  <c:v>28898</c:v>
                </c:pt>
                <c:pt idx="11">
                  <c:v>28990</c:v>
                </c:pt>
                <c:pt idx="12">
                  <c:v>29075</c:v>
                </c:pt>
                <c:pt idx="13">
                  <c:v>29167</c:v>
                </c:pt>
                <c:pt idx="14">
                  <c:v>29256</c:v>
                </c:pt>
                <c:pt idx="15">
                  <c:v>29346</c:v>
                </c:pt>
                <c:pt idx="16">
                  <c:v>29459</c:v>
                </c:pt>
                <c:pt idx="17">
                  <c:v>29524</c:v>
                </c:pt>
                <c:pt idx="18">
                  <c:v>29634</c:v>
                </c:pt>
                <c:pt idx="19">
                  <c:v>29811</c:v>
                </c:pt>
                <c:pt idx="20">
                  <c:v>29902</c:v>
                </c:pt>
                <c:pt idx="21">
                  <c:v>29998</c:v>
                </c:pt>
                <c:pt idx="22">
                  <c:v>30097</c:v>
                </c:pt>
                <c:pt idx="23">
                  <c:v>30173</c:v>
                </c:pt>
                <c:pt idx="24">
                  <c:v>30173</c:v>
                </c:pt>
                <c:pt idx="25">
                  <c:v>30278</c:v>
                </c:pt>
                <c:pt idx="26">
                  <c:v>32735</c:v>
                </c:pt>
                <c:pt idx="27">
                  <c:v>32797</c:v>
                </c:pt>
                <c:pt idx="28">
                  <c:v>32926</c:v>
                </c:pt>
                <c:pt idx="29">
                  <c:v>32980</c:v>
                </c:pt>
                <c:pt idx="30">
                  <c:v>33093</c:v>
                </c:pt>
                <c:pt idx="31">
                  <c:v>33254</c:v>
                </c:pt>
                <c:pt idx="32">
                  <c:v>33343</c:v>
                </c:pt>
                <c:pt idx="33">
                  <c:v>33437</c:v>
                </c:pt>
                <c:pt idx="34">
                  <c:v>33609</c:v>
                </c:pt>
                <c:pt idx="35">
                  <c:v>33700</c:v>
                </c:pt>
                <c:pt idx="36">
                  <c:v>33822</c:v>
                </c:pt>
                <c:pt idx="37">
                  <c:v>33889</c:v>
                </c:pt>
                <c:pt idx="38">
                  <c:v>33975</c:v>
                </c:pt>
                <c:pt idx="39">
                  <c:v>34101</c:v>
                </c:pt>
                <c:pt idx="40">
                  <c:v>34185</c:v>
                </c:pt>
                <c:pt idx="41">
                  <c:v>34247</c:v>
                </c:pt>
                <c:pt idx="42">
                  <c:v>34354</c:v>
                </c:pt>
                <c:pt idx="43">
                  <c:v>34478</c:v>
                </c:pt>
                <c:pt idx="44">
                  <c:v>34576</c:v>
                </c:pt>
                <c:pt idx="45">
                  <c:v>34605</c:v>
                </c:pt>
                <c:pt idx="46">
                  <c:v>37684</c:v>
                </c:pt>
                <c:pt idx="47">
                  <c:v>37760</c:v>
                </c:pt>
                <c:pt idx="48">
                  <c:v>37831</c:v>
                </c:pt>
                <c:pt idx="49">
                  <c:v>37915</c:v>
                </c:pt>
                <c:pt idx="50">
                  <c:v>38055</c:v>
                </c:pt>
                <c:pt idx="51">
                  <c:v>38091</c:v>
                </c:pt>
                <c:pt idx="52">
                  <c:v>38182</c:v>
                </c:pt>
                <c:pt idx="53">
                  <c:v>38299</c:v>
                </c:pt>
              </c:numCache>
            </c:numRef>
          </c:xVal>
          <c:yVal>
            <c:numRef>
              <c:f>Corpus13407!$H$256:$H$309</c:f>
              <c:numCache>
                <c:formatCode>General</c:formatCode>
                <c:ptCount val="54"/>
                <c:pt idx="0">
                  <c:v>0.05</c:v>
                </c:pt>
                <c:pt idx="1">
                  <c:v>2.0000000000000011E-2</c:v>
                </c:pt>
                <c:pt idx="2">
                  <c:v>3.0000000000000002E-2</c:v>
                </c:pt>
                <c:pt idx="3">
                  <c:v>3.0000000000000002E-2</c:v>
                </c:pt>
                <c:pt idx="4">
                  <c:v>3.0000000000000002E-2</c:v>
                </c:pt>
                <c:pt idx="5">
                  <c:v>3.0000000000000002E-2</c:v>
                </c:pt>
                <c:pt idx="6">
                  <c:v>3.0000000000000002E-2</c:v>
                </c:pt>
                <c:pt idx="7">
                  <c:v>3.0000000000000002E-2</c:v>
                </c:pt>
                <c:pt idx="8">
                  <c:v>3.0000000000000002E-2</c:v>
                </c:pt>
                <c:pt idx="9">
                  <c:v>3.0000000000000002E-2</c:v>
                </c:pt>
                <c:pt idx="10">
                  <c:v>3.0000000000000002E-2</c:v>
                </c:pt>
                <c:pt idx="11">
                  <c:v>3.0000000000000002E-2</c:v>
                </c:pt>
                <c:pt idx="12">
                  <c:v>3.0000000000000002E-2</c:v>
                </c:pt>
                <c:pt idx="13">
                  <c:v>3.0000000000000002E-2</c:v>
                </c:pt>
                <c:pt idx="14">
                  <c:v>3.0000000000000002E-2</c:v>
                </c:pt>
                <c:pt idx="15">
                  <c:v>3.0000000000000002E-2</c:v>
                </c:pt>
                <c:pt idx="16">
                  <c:v>3.0000000000000002E-2</c:v>
                </c:pt>
                <c:pt idx="17">
                  <c:v>3.0000000000000002E-2</c:v>
                </c:pt>
                <c:pt idx="18">
                  <c:v>3.0000000000000002E-2</c:v>
                </c:pt>
                <c:pt idx="19">
                  <c:v>3.0000000000000002E-2</c:v>
                </c:pt>
                <c:pt idx="20">
                  <c:v>3.0000000000000002E-2</c:v>
                </c:pt>
                <c:pt idx="21">
                  <c:v>3.0000000000000002E-2</c:v>
                </c:pt>
                <c:pt idx="22">
                  <c:v>3.0000000000000002E-2</c:v>
                </c:pt>
                <c:pt idx="23">
                  <c:v>3.0000000000000002E-2</c:v>
                </c:pt>
                <c:pt idx="24">
                  <c:v>3.0000000000000002E-2</c:v>
                </c:pt>
                <c:pt idx="25">
                  <c:v>3.0000000000000002E-2</c:v>
                </c:pt>
                <c:pt idx="26">
                  <c:v>1.0000000000000005E-2</c:v>
                </c:pt>
                <c:pt idx="27">
                  <c:v>2.0000000000000011E-2</c:v>
                </c:pt>
                <c:pt idx="28">
                  <c:v>1.0000000000000005E-2</c:v>
                </c:pt>
                <c:pt idx="29">
                  <c:v>2.0000000000000011E-2</c:v>
                </c:pt>
                <c:pt idx="30">
                  <c:v>1.0000000000000005E-2</c:v>
                </c:pt>
                <c:pt idx="31">
                  <c:v>1.0000000000000005E-2</c:v>
                </c:pt>
                <c:pt idx="32">
                  <c:v>1.0000000000000005E-2</c:v>
                </c:pt>
                <c:pt idx="33">
                  <c:v>1.0000000000000005E-2</c:v>
                </c:pt>
                <c:pt idx="34">
                  <c:v>1.0000000000000005E-2</c:v>
                </c:pt>
                <c:pt idx="35">
                  <c:v>2.0000000000000011E-2</c:v>
                </c:pt>
                <c:pt idx="36">
                  <c:v>1.0000000000000005E-2</c:v>
                </c:pt>
                <c:pt idx="37">
                  <c:v>7.0000000000000021E-2</c:v>
                </c:pt>
                <c:pt idx="38">
                  <c:v>1.0000000000000005E-2</c:v>
                </c:pt>
                <c:pt idx="39">
                  <c:v>3.0000000000000002E-2</c:v>
                </c:pt>
                <c:pt idx="40">
                  <c:v>2.0000000000000011E-2</c:v>
                </c:pt>
                <c:pt idx="41">
                  <c:v>1.0000000000000005E-2</c:v>
                </c:pt>
                <c:pt idx="42">
                  <c:v>1.0000000000000005E-2</c:v>
                </c:pt>
                <c:pt idx="43">
                  <c:v>3.0000000000000002E-2</c:v>
                </c:pt>
                <c:pt idx="44">
                  <c:v>4.0000000000000022E-2</c:v>
                </c:pt>
                <c:pt idx="45">
                  <c:v>0.05</c:v>
                </c:pt>
                <c:pt idx="46">
                  <c:v>0.36000000000000032</c:v>
                </c:pt>
                <c:pt idx="47">
                  <c:v>0.30000000000000032</c:v>
                </c:pt>
                <c:pt idx="48">
                  <c:v>0.45</c:v>
                </c:pt>
                <c:pt idx="49">
                  <c:v>0.5</c:v>
                </c:pt>
                <c:pt idx="50">
                  <c:v>1.25</c:v>
                </c:pt>
                <c:pt idx="51">
                  <c:v>0.5</c:v>
                </c:pt>
                <c:pt idx="52">
                  <c:v>0.30000000000000032</c:v>
                </c:pt>
                <c:pt idx="53">
                  <c:v>1.25</c:v>
                </c:pt>
              </c:numCache>
            </c:numRef>
          </c:yVal>
          <c:smooth val="0"/>
          <c:extLst>
            <c:ext xmlns:c16="http://schemas.microsoft.com/office/drawing/2014/chart" uri="{C3380CC4-5D6E-409C-BE32-E72D297353CC}">
              <c16:uniqueId val="{00000001-D5B8-4FB7-B543-35A791D53959}"/>
            </c:ext>
          </c:extLst>
        </c:ser>
        <c:ser>
          <c:idx val="2"/>
          <c:order val="2"/>
          <c:tx>
            <c:strRef>
              <c:f>Corpus13407!$F$310</c:f>
              <c:strCache>
                <c:ptCount val="1"/>
                <c:pt idx="0">
                  <c:v>NITRITE PLUS NITRATE, TOTAL 1 DET. (MG/L AS N)</c:v>
                </c:pt>
              </c:strCache>
            </c:strRef>
          </c:tx>
          <c:spPr>
            <a:ln w="66675">
              <a:noFill/>
            </a:ln>
          </c:spPr>
          <c:marker>
            <c:symbol val="triangle"/>
            <c:size val="17"/>
            <c:spPr>
              <a:solidFill>
                <a:srgbClr val="002060"/>
              </a:solidFill>
              <a:scene3d>
                <a:camera prst="orthographicFront"/>
                <a:lightRig rig="threePt" dir="t"/>
              </a:scene3d>
              <a:sp3d>
                <a:bevelT/>
              </a:sp3d>
            </c:spPr>
          </c:marker>
          <c:xVal>
            <c:numRef>
              <c:f>Corpus13407!$D$310:$D$371</c:f>
              <c:numCache>
                <c:formatCode>m/d/yyyy</c:formatCode>
                <c:ptCount val="62"/>
                <c:pt idx="0">
                  <c:v>27081</c:v>
                </c:pt>
                <c:pt idx="1">
                  <c:v>28045</c:v>
                </c:pt>
                <c:pt idx="2">
                  <c:v>28130</c:v>
                </c:pt>
                <c:pt idx="3">
                  <c:v>28233</c:v>
                </c:pt>
                <c:pt idx="4">
                  <c:v>28333</c:v>
                </c:pt>
                <c:pt idx="5">
                  <c:v>28382</c:v>
                </c:pt>
                <c:pt idx="6">
                  <c:v>28487</c:v>
                </c:pt>
                <c:pt idx="7">
                  <c:v>28576</c:v>
                </c:pt>
                <c:pt idx="8">
                  <c:v>28646</c:v>
                </c:pt>
                <c:pt idx="9">
                  <c:v>28724</c:v>
                </c:pt>
                <c:pt idx="10">
                  <c:v>28898</c:v>
                </c:pt>
                <c:pt idx="11">
                  <c:v>28990</c:v>
                </c:pt>
                <c:pt idx="12">
                  <c:v>29075</c:v>
                </c:pt>
                <c:pt idx="13">
                  <c:v>29167</c:v>
                </c:pt>
                <c:pt idx="14">
                  <c:v>29256</c:v>
                </c:pt>
                <c:pt idx="15">
                  <c:v>29346</c:v>
                </c:pt>
                <c:pt idx="16">
                  <c:v>29459</c:v>
                </c:pt>
                <c:pt idx="17">
                  <c:v>29524</c:v>
                </c:pt>
                <c:pt idx="18">
                  <c:v>29634</c:v>
                </c:pt>
                <c:pt idx="19">
                  <c:v>29811</c:v>
                </c:pt>
                <c:pt idx="20">
                  <c:v>29902</c:v>
                </c:pt>
                <c:pt idx="21">
                  <c:v>29998</c:v>
                </c:pt>
                <c:pt idx="22">
                  <c:v>30097</c:v>
                </c:pt>
                <c:pt idx="23">
                  <c:v>30173</c:v>
                </c:pt>
                <c:pt idx="24">
                  <c:v>30173</c:v>
                </c:pt>
                <c:pt idx="25">
                  <c:v>30278</c:v>
                </c:pt>
                <c:pt idx="26">
                  <c:v>31357</c:v>
                </c:pt>
                <c:pt idx="27">
                  <c:v>32735</c:v>
                </c:pt>
                <c:pt idx="28">
                  <c:v>32797</c:v>
                </c:pt>
                <c:pt idx="29">
                  <c:v>32926</c:v>
                </c:pt>
                <c:pt idx="30">
                  <c:v>32980</c:v>
                </c:pt>
                <c:pt idx="31">
                  <c:v>33157</c:v>
                </c:pt>
                <c:pt idx="32">
                  <c:v>33254</c:v>
                </c:pt>
                <c:pt idx="33">
                  <c:v>33343</c:v>
                </c:pt>
                <c:pt idx="34">
                  <c:v>33437</c:v>
                </c:pt>
                <c:pt idx="35">
                  <c:v>33609</c:v>
                </c:pt>
                <c:pt idx="36">
                  <c:v>33700</c:v>
                </c:pt>
                <c:pt idx="37">
                  <c:v>33822</c:v>
                </c:pt>
                <c:pt idx="38">
                  <c:v>33889</c:v>
                </c:pt>
                <c:pt idx="39">
                  <c:v>33975</c:v>
                </c:pt>
                <c:pt idx="40">
                  <c:v>34101</c:v>
                </c:pt>
                <c:pt idx="41">
                  <c:v>34185</c:v>
                </c:pt>
                <c:pt idx="42">
                  <c:v>34247</c:v>
                </c:pt>
                <c:pt idx="43">
                  <c:v>34354</c:v>
                </c:pt>
                <c:pt idx="44">
                  <c:v>34478</c:v>
                </c:pt>
                <c:pt idx="45">
                  <c:v>34576</c:v>
                </c:pt>
                <c:pt idx="46">
                  <c:v>34605</c:v>
                </c:pt>
                <c:pt idx="47">
                  <c:v>34723</c:v>
                </c:pt>
                <c:pt idx="48">
                  <c:v>34802</c:v>
                </c:pt>
                <c:pt idx="49">
                  <c:v>34892</c:v>
                </c:pt>
                <c:pt idx="50">
                  <c:v>35005</c:v>
                </c:pt>
                <c:pt idx="51">
                  <c:v>35103</c:v>
                </c:pt>
                <c:pt idx="52">
                  <c:v>35177</c:v>
                </c:pt>
                <c:pt idx="53">
                  <c:v>35285</c:v>
                </c:pt>
                <c:pt idx="54">
                  <c:v>35374</c:v>
                </c:pt>
                <c:pt idx="55">
                  <c:v>35465</c:v>
                </c:pt>
                <c:pt idx="56">
                  <c:v>35562</c:v>
                </c:pt>
                <c:pt idx="57">
                  <c:v>35653</c:v>
                </c:pt>
                <c:pt idx="58">
                  <c:v>35751</c:v>
                </c:pt>
                <c:pt idx="59">
                  <c:v>35836</c:v>
                </c:pt>
                <c:pt idx="60">
                  <c:v>35921</c:v>
                </c:pt>
                <c:pt idx="61">
                  <c:v>36012</c:v>
                </c:pt>
              </c:numCache>
            </c:numRef>
          </c:xVal>
          <c:yVal>
            <c:numRef>
              <c:f>Corpus13407!$H$310:$H$371</c:f>
              <c:numCache>
                <c:formatCode>General</c:formatCode>
                <c:ptCount val="62"/>
                <c:pt idx="0">
                  <c:v>8.0000000000000043E-2</c:v>
                </c:pt>
                <c:pt idx="1">
                  <c:v>9.0000000000000024E-2</c:v>
                </c:pt>
                <c:pt idx="2">
                  <c:v>0.18000000000000024</c:v>
                </c:pt>
                <c:pt idx="3">
                  <c:v>6.0000000000000032E-2</c:v>
                </c:pt>
                <c:pt idx="4">
                  <c:v>6.0000000000000032E-2</c:v>
                </c:pt>
                <c:pt idx="5">
                  <c:v>6.0000000000000032E-2</c:v>
                </c:pt>
                <c:pt idx="6">
                  <c:v>6.0000000000000032E-2</c:v>
                </c:pt>
                <c:pt idx="7">
                  <c:v>0.1</c:v>
                </c:pt>
                <c:pt idx="8">
                  <c:v>0.13</c:v>
                </c:pt>
                <c:pt idx="9">
                  <c:v>6.0000000000000032E-2</c:v>
                </c:pt>
                <c:pt idx="10">
                  <c:v>6.0000000000000032E-2</c:v>
                </c:pt>
                <c:pt idx="11">
                  <c:v>8.0000000000000043E-2</c:v>
                </c:pt>
                <c:pt idx="12">
                  <c:v>6.0000000000000032E-2</c:v>
                </c:pt>
                <c:pt idx="13">
                  <c:v>8.0000000000000043E-2</c:v>
                </c:pt>
                <c:pt idx="14">
                  <c:v>6.0000000000000032E-2</c:v>
                </c:pt>
                <c:pt idx="15">
                  <c:v>0.1</c:v>
                </c:pt>
                <c:pt idx="16">
                  <c:v>6.0000000000000032E-2</c:v>
                </c:pt>
                <c:pt idx="17">
                  <c:v>6.0000000000000032E-2</c:v>
                </c:pt>
                <c:pt idx="18">
                  <c:v>6.0000000000000032E-2</c:v>
                </c:pt>
                <c:pt idx="19">
                  <c:v>6.0000000000000032E-2</c:v>
                </c:pt>
                <c:pt idx="20">
                  <c:v>6.0000000000000032E-2</c:v>
                </c:pt>
                <c:pt idx="21">
                  <c:v>6.0000000000000032E-2</c:v>
                </c:pt>
                <c:pt idx="22">
                  <c:v>6.0000000000000032E-2</c:v>
                </c:pt>
                <c:pt idx="23">
                  <c:v>6.0000000000000032E-2</c:v>
                </c:pt>
                <c:pt idx="24">
                  <c:v>6.0000000000000032E-2</c:v>
                </c:pt>
                <c:pt idx="25">
                  <c:v>6.0000000000000032E-2</c:v>
                </c:pt>
                <c:pt idx="26">
                  <c:v>2.1000000000000012E-2</c:v>
                </c:pt>
                <c:pt idx="27">
                  <c:v>3.0000000000000002E-2</c:v>
                </c:pt>
                <c:pt idx="28">
                  <c:v>4.0000000000000022E-2</c:v>
                </c:pt>
                <c:pt idx="29">
                  <c:v>2.0000000000000011E-2</c:v>
                </c:pt>
                <c:pt idx="30">
                  <c:v>3.0000000000000002E-2</c:v>
                </c:pt>
                <c:pt idx="31">
                  <c:v>1.0000000000000005E-2</c:v>
                </c:pt>
                <c:pt idx="32">
                  <c:v>2.0000000000000011E-2</c:v>
                </c:pt>
                <c:pt idx="33">
                  <c:v>2.0000000000000011E-2</c:v>
                </c:pt>
                <c:pt idx="34">
                  <c:v>2.0000000000000011E-2</c:v>
                </c:pt>
                <c:pt idx="35">
                  <c:v>2.0000000000000011E-2</c:v>
                </c:pt>
                <c:pt idx="36">
                  <c:v>8.0000000000000043E-2</c:v>
                </c:pt>
                <c:pt idx="37">
                  <c:v>2.0000000000000011E-2</c:v>
                </c:pt>
                <c:pt idx="38">
                  <c:v>8.0000000000000043E-2</c:v>
                </c:pt>
                <c:pt idx="39">
                  <c:v>2.0000000000000011E-2</c:v>
                </c:pt>
                <c:pt idx="40">
                  <c:v>4.0000000000000022E-2</c:v>
                </c:pt>
                <c:pt idx="41">
                  <c:v>3.0000000000000002E-2</c:v>
                </c:pt>
                <c:pt idx="42">
                  <c:v>2.0000000000000011E-2</c:v>
                </c:pt>
                <c:pt idx="43">
                  <c:v>2.0000000000000011E-2</c:v>
                </c:pt>
                <c:pt idx="44">
                  <c:v>4.0000000000000022E-2</c:v>
                </c:pt>
                <c:pt idx="45">
                  <c:v>0.05</c:v>
                </c:pt>
                <c:pt idx="46">
                  <c:v>2.0000000000000011E-2</c:v>
                </c:pt>
                <c:pt idx="47">
                  <c:v>2.0000000000000011E-2</c:v>
                </c:pt>
                <c:pt idx="48">
                  <c:v>1.0000000000000005E-2</c:v>
                </c:pt>
                <c:pt idx="49">
                  <c:v>1.0000000000000005E-2</c:v>
                </c:pt>
                <c:pt idx="50">
                  <c:v>6.0000000000000032E-2</c:v>
                </c:pt>
                <c:pt idx="51">
                  <c:v>1.0000000000000005E-2</c:v>
                </c:pt>
                <c:pt idx="52">
                  <c:v>2.0000000000000011E-2</c:v>
                </c:pt>
                <c:pt idx="53">
                  <c:v>1.0000000000000005E-2</c:v>
                </c:pt>
                <c:pt idx="54">
                  <c:v>2.0000000000000011E-2</c:v>
                </c:pt>
                <c:pt idx="55">
                  <c:v>1.0000000000000005E-2</c:v>
                </c:pt>
                <c:pt idx="56">
                  <c:v>1.0000000000000005E-2</c:v>
                </c:pt>
                <c:pt idx="57">
                  <c:v>2.0000000000000011E-2</c:v>
                </c:pt>
                <c:pt idx="58">
                  <c:v>2.0000000000000011E-2</c:v>
                </c:pt>
                <c:pt idx="59">
                  <c:v>1.0000000000000005E-2</c:v>
                </c:pt>
                <c:pt idx="60">
                  <c:v>2.0000000000000011E-2</c:v>
                </c:pt>
                <c:pt idx="61">
                  <c:v>3.0000000000000002E-2</c:v>
                </c:pt>
              </c:numCache>
            </c:numRef>
          </c:yVal>
          <c:smooth val="0"/>
          <c:extLst>
            <c:ext xmlns:c16="http://schemas.microsoft.com/office/drawing/2014/chart" uri="{C3380CC4-5D6E-409C-BE32-E72D297353CC}">
              <c16:uniqueId val="{00000002-D5B8-4FB7-B543-35A791D53959}"/>
            </c:ext>
          </c:extLst>
        </c:ser>
        <c:ser>
          <c:idx val="4"/>
          <c:order val="3"/>
          <c:tx>
            <c:strRef>
              <c:f>Corpus13407!$F$444</c:f>
              <c:strCache>
                <c:ptCount val="1"/>
                <c:pt idx="0">
                  <c:v>NO2 PLUS NO3-N, TOTAL, WHATMAN GF/F FILT (MG/L)</c:v>
                </c:pt>
              </c:strCache>
            </c:strRef>
          </c:tx>
          <c:spPr>
            <a:ln w="66675">
              <a:noFill/>
            </a:ln>
          </c:spPr>
          <c:marker>
            <c:symbol val="circle"/>
            <c:size val="15"/>
            <c:spPr>
              <a:solidFill>
                <a:srgbClr val="FFC000"/>
              </a:solidFill>
              <a:scene3d>
                <a:camera prst="orthographicFront"/>
                <a:lightRig rig="threePt" dir="t"/>
              </a:scene3d>
              <a:sp3d>
                <a:bevelT/>
              </a:sp3d>
            </c:spPr>
          </c:marker>
          <c:xVal>
            <c:numRef>
              <c:f>Corpus13407!$D$444:$D$480</c:f>
              <c:numCache>
                <c:formatCode>m/d/yyyy</c:formatCode>
                <c:ptCount val="37"/>
                <c:pt idx="0">
                  <c:v>36115</c:v>
                </c:pt>
                <c:pt idx="1">
                  <c:v>36193</c:v>
                </c:pt>
                <c:pt idx="2">
                  <c:v>36375</c:v>
                </c:pt>
                <c:pt idx="3">
                  <c:v>36461</c:v>
                </c:pt>
                <c:pt idx="4">
                  <c:v>36523</c:v>
                </c:pt>
                <c:pt idx="5">
                  <c:v>36629</c:v>
                </c:pt>
                <c:pt idx="6">
                  <c:v>36720</c:v>
                </c:pt>
                <c:pt idx="7">
                  <c:v>36803</c:v>
                </c:pt>
                <c:pt idx="8">
                  <c:v>36941</c:v>
                </c:pt>
                <c:pt idx="9">
                  <c:v>37011</c:v>
                </c:pt>
                <c:pt idx="10">
                  <c:v>37096</c:v>
                </c:pt>
                <c:pt idx="11">
                  <c:v>37195</c:v>
                </c:pt>
                <c:pt idx="12">
                  <c:v>37333</c:v>
                </c:pt>
                <c:pt idx="13">
                  <c:v>37369</c:v>
                </c:pt>
                <c:pt idx="14">
                  <c:v>37413</c:v>
                </c:pt>
                <c:pt idx="15">
                  <c:v>37581</c:v>
                </c:pt>
                <c:pt idx="16">
                  <c:v>38399</c:v>
                </c:pt>
                <c:pt idx="17">
                  <c:v>38477</c:v>
                </c:pt>
                <c:pt idx="18">
                  <c:v>38524</c:v>
                </c:pt>
                <c:pt idx="19">
                  <c:v>38699</c:v>
                </c:pt>
                <c:pt idx="20">
                  <c:v>38777</c:v>
                </c:pt>
                <c:pt idx="21">
                  <c:v>38811</c:v>
                </c:pt>
                <c:pt idx="22">
                  <c:v>38916</c:v>
                </c:pt>
                <c:pt idx="23">
                  <c:v>38980</c:v>
                </c:pt>
                <c:pt idx="24">
                  <c:v>39107</c:v>
                </c:pt>
                <c:pt idx="25">
                  <c:v>39149</c:v>
                </c:pt>
                <c:pt idx="26">
                  <c:v>39287</c:v>
                </c:pt>
                <c:pt idx="27">
                  <c:v>39366</c:v>
                </c:pt>
                <c:pt idx="28">
                  <c:v>39434</c:v>
                </c:pt>
                <c:pt idx="29">
                  <c:v>39539</c:v>
                </c:pt>
                <c:pt idx="30">
                  <c:v>39828</c:v>
                </c:pt>
                <c:pt idx="31">
                  <c:v>39961</c:v>
                </c:pt>
                <c:pt idx="32">
                  <c:v>40001</c:v>
                </c:pt>
                <c:pt idx="33">
                  <c:v>40100</c:v>
                </c:pt>
                <c:pt idx="34">
                  <c:v>40225</c:v>
                </c:pt>
                <c:pt idx="35">
                  <c:v>40289</c:v>
                </c:pt>
                <c:pt idx="36">
                  <c:v>40365</c:v>
                </c:pt>
              </c:numCache>
            </c:numRef>
          </c:xVal>
          <c:yVal>
            <c:numRef>
              <c:f>Corpus13407!$H$444:$H$480</c:f>
              <c:numCache>
                <c:formatCode>General</c:formatCode>
                <c:ptCount val="37"/>
                <c:pt idx="0">
                  <c:v>0.1</c:v>
                </c:pt>
                <c:pt idx="1">
                  <c:v>0.58000000000000007</c:v>
                </c:pt>
                <c:pt idx="2">
                  <c:v>0.15000000000000024</c:v>
                </c:pt>
                <c:pt idx="3">
                  <c:v>0.25</c:v>
                </c:pt>
                <c:pt idx="4">
                  <c:v>0.25</c:v>
                </c:pt>
                <c:pt idx="5">
                  <c:v>0.15000000000000024</c:v>
                </c:pt>
                <c:pt idx="6">
                  <c:v>0.15000000000000024</c:v>
                </c:pt>
                <c:pt idx="7">
                  <c:v>0.25</c:v>
                </c:pt>
                <c:pt idx="8">
                  <c:v>0.1</c:v>
                </c:pt>
                <c:pt idx="9">
                  <c:v>0.25</c:v>
                </c:pt>
                <c:pt idx="10">
                  <c:v>0.25</c:v>
                </c:pt>
                <c:pt idx="11">
                  <c:v>0.25</c:v>
                </c:pt>
                <c:pt idx="12">
                  <c:v>0.87000000000000155</c:v>
                </c:pt>
                <c:pt idx="13">
                  <c:v>0.25</c:v>
                </c:pt>
                <c:pt idx="14">
                  <c:v>0.25</c:v>
                </c:pt>
                <c:pt idx="15">
                  <c:v>0.25</c:v>
                </c:pt>
                <c:pt idx="16">
                  <c:v>4.0000000000000022E-2</c:v>
                </c:pt>
                <c:pt idx="17">
                  <c:v>4.0000000000000022E-2</c:v>
                </c:pt>
                <c:pt idx="18">
                  <c:v>4.0000000000000022E-2</c:v>
                </c:pt>
                <c:pt idx="19">
                  <c:v>0.05</c:v>
                </c:pt>
                <c:pt idx="20">
                  <c:v>4.0000000000000022E-2</c:v>
                </c:pt>
                <c:pt idx="21">
                  <c:v>4.0000000000000022E-2</c:v>
                </c:pt>
                <c:pt idx="22">
                  <c:v>4.0000000000000022E-2</c:v>
                </c:pt>
                <c:pt idx="23">
                  <c:v>4.0000000000000022E-2</c:v>
                </c:pt>
                <c:pt idx="24">
                  <c:v>4.0000000000000022E-2</c:v>
                </c:pt>
                <c:pt idx="25">
                  <c:v>4.0000000000000022E-2</c:v>
                </c:pt>
                <c:pt idx="26">
                  <c:v>4.0000000000000022E-2</c:v>
                </c:pt>
                <c:pt idx="27">
                  <c:v>4.0000000000000022E-2</c:v>
                </c:pt>
                <c:pt idx="28">
                  <c:v>4.0000000000000022E-2</c:v>
                </c:pt>
                <c:pt idx="29">
                  <c:v>4.0000000000000022E-2</c:v>
                </c:pt>
                <c:pt idx="30">
                  <c:v>4.0000000000000022E-2</c:v>
                </c:pt>
                <c:pt idx="31">
                  <c:v>4.0000000000000022E-2</c:v>
                </c:pt>
                <c:pt idx="32">
                  <c:v>4.0000000000000022E-2</c:v>
                </c:pt>
                <c:pt idx="33">
                  <c:v>4.0000000000000022E-2</c:v>
                </c:pt>
                <c:pt idx="34">
                  <c:v>4.0000000000000022E-2</c:v>
                </c:pt>
                <c:pt idx="35">
                  <c:v>4.0000000000000022E-2</c:v>
                </c:pt>
                <c:pt idx="36">
                  <c:v>4.0000000000000022E-2</c:v>
                </c:pt>
              </c:numCache>
            </c:numRef>
          </c:yVal>
          <c:smooth val="0"/>
          <c:extLst>
            <c:ext xmlns:c16="http://schemas.microsoft.com/office/drawing/2014/chart" uri="{C3380CC4-5D6E-409C-BE32-E72D297353CC}">
              <c16:uniqueId val="{00000003-D5B8-4FB7-B543-35A791D53959}"/>
            </c:ext>
          </c:extLst>
        </c:ser>
        <c:ser>
          <c:idx val="3"/>
          <c:order val="4"/>
          <c:tx>
            <c:strRef>
              <c:f>Corpus13407!$F$372</c:f>
              <c:strCache>
                <c:ptCount val="1"/>
                <c:pt idx="0">
                  <c:v>NITROGEN, KJELDAHL, TOTAL (MG/L AS N)</c:v>
                </c:pt>
              </c:strCache>
            </c:strRef>
          </c:tx>
          <c:spPr>
            <a:ln w="66675">
              <a:noFill/>
            </a:ln>
          </c:spPr>
          <c:marker>
            <c:symbol val="circle"/>
            <c:size val="16"/>
          </c:marker>
          <c:xVal>
            <c:numRef>
              <c:f>Corpus13407!$D$372:$D$443</c:f>
              <c:numCache>
                <c:formatCode>m/d/yyyy</c:formatCode>
                <c:ptCount val="72"/>
                <c:pt idx="0">
                  <c:v>33975</c:v>
                </c:pt>
                <c:pt idx="1">
                  <c:v>34101</c:v>
                </c:pt>
                <c:pt idx="2">
                  <c:v>34185</c:v>
                </c:pt>
                <c:pt idx="3">
                  <c:v>34247</c:v>
                </c:pt>
                <c:pt idx="4">
                  <c:v>34354</c:v>
                </c:pt>
                <c:pt idx="5">
                  <c:v>34478</c:v>
                </c:pt>
                <c:pt idx="6">
                  <c:v>34576</c:v>
                </c:pt>
                <c:pt idx="7">
                  <c:v>34605</c:v>
                </c:pt>
                <c:pt idx="8">
                  <c:v>34723</c:v>
                </c:pt>
                <c:pt idx="9">
                  <c:v>34802</c:v>
                </c:pt>
                <c:pt idx="10">
                  <c:v>34892</c:v>
                </c:pt>
                <c:pt idx="11">
                  <c:v>35005</c:v>
                </c:pt>
                <c:pt idx="12">
                  <c:v>35103</c:v>
                </c:pt>
                <c:pt idx="13">
                  <c:v>35177</c:v>
                </c:pt>
                <c:pt idx="14">
                  <c:v>35285</c:v>
                </c:pt>
                <c:pt idx="15">
                  <c:v>35374</c:v>
                </c:pt>
                <c:pt idx="16">
                  <c:v>35465</c:v>
                </c:pt>
                <c:pt idx="17">
                  <c:v>35653</c:v>
                </c:pt>
                <c:pt idx="18">
                  <c:v>35751</c:v>
                </c:pt>
                <c:pt idx="19">
                  <c:v>35836</c:v>
                </c:pt>
                <c:pt idx="20">
                  <c:v>35921</c:v>
                </c:pt>
                <c:pt idx="21">
                  <c:v>36012</c:v>
                </c:pt>
                <c:pt idx="22">
                  <c:v>36115</c:v>
                </c:pt>
                <c:pt idx="23">
                  <c:v>36193</c:v>
                </c:pt>
                <c:pt idx="24">
                  <c:v>36279</c:v>
                </c:pt>
                <c:pt idx="25">
                  <c:v>36375</c:v>
                </c:pt>
                <c:pt idx="26">
                  <c:v>36461</c:v>
                </c:pt>
                <c:pt idx="27">
                  <c:v>36614</c:v>
                </c:pt>
                <c:pt idx="28">
                  <c:v>36621</c:v>
                </c:pt>
                <c:pt idx="29">
                  <c:v>36621</c:v>
                </c:pt>
                <c:pt idx="30">
                  <c:v>36629</c:v>
                </c:pt>
                <c:pt idx="31">
                  <c:v>36720</c:v>
                </c:pt>
                <c:pt idx="32">
                  <c:v>36768</c:v>
                </c:pt>
                <c:pt idx="33">
                  <c:v>36803</c:v>
                </c:pt>
                <c:pt idx="34">
                  <c:v>36824</c:v>
                </c:pt>
                <c:pt idx="35">
                  <c:v>36871</c:v>
                </c:pt>
                <c:pt idx="36">
                  <c:v>36941</c:v>
                </c:pt>
                <c:pt idx="37">
                  <c:v>36962</c:v>
                </c:pt>
                <c:pt idx="38">
                  <c:v>37011</c:v>
                </c:pt>
                <c:pt idx="39">
                  <c:v>37019</c:v>
                </c:pt>
                <c:pt idx="40">
                  <c:v>37096</c:v>
                </c:pt>
                <c:pt idx="41">
                  <c:v>37195</c:v>
                </c:pt>
                <c:pt idx="42">
                  <c:v>37333</c:v>
                </c:pt>
                <c:pt idx="43">
                  <c:v>37369</c:v>
                </c:pt>
                <c:pt idx="44">
                  <c:v>37413</c:v>
                </c:pt>
                <c:pt idx="45">
                  <c:v>37581</c:v>
                </c:pt>
                <c:pt idx="46">
                  <c:v>37760</c:v>
                </c:pt>
                <c:pt idx="47">
                  <c:v>37831</c:v>
                </c:pt>
                <c:pt idx="48">
                  <c:v>37915</c:v>
                </c:pt>
                <c:pt idx="49">
                  <c:v>38055</c:v>
                </c:pt>
                <c:pt idx="50">
                  <c:v>38091</c:v>
                </c:pt>
                <c:pt idx="51">
                  <c:v>38182</c:v>
                </c:pt>
                <c:pt idx="52">
                  <c:v>38299</c:v>
                </c:pt>
                <c:pt idx="53">
                  <c:v>38399</c:v>
                </c:pt>
                <c:pt idx="54">
                  <c:v>38477</c:v>
                </c:pt>
                <c:pt idx="55">
                  <c:v>38524</c:v>
                </c:pt>
                <c:pt idx="56">
                  <c:v>38811</c:v>
                </c:pt>
                <c:pt idx="57">
                  <c:v>38916</c:v>
                </c:pt>
                <c:pt idx="58">
                  <c:v>38980</c:v>
                </c:pt>
                <c:pt idx="59">
                  <c:v>39107</c:v>
                </c:pt>
                <c:pt idx="60">
                  <c:v>39149</c:v>
                </c:pt>
                <c:pt idx="61">
                  <c:v>39287</c:v>
                </c:pt>
                <c:pt idx="62">
                  <c:v>39366</c:v>
                </c:pt>
                <c:pt idx="63">
                  <c:v>39539</c:v>
                </c:pt>
                <c:pt idx="64">
                  <c:v>39679</c:v>
                </c:pt>
                <c:pt idx="65">
                  <c:v>39716</c:v>
                </c:pt>
                <c:pt idx="66">
                  <c:v>39828</c:v>
                </c:pt>
                <c:pt idx="67">
                  <c:v>39961</c:v>
                </c:pt>
                <c:pt idx="68">
                  <c:v>40001</c:v>
                </c:pt>
                <c:pt idx="69">
                  <c:v>40100</c:v>
                </c:pt>
                <c:pt idx="70">
                  <c:v>40225</c:v>
                </c:pt>
                <c:pt idx="71">
                  <c:v>40289</c:v>
                </c:pt>
              </c:numCache>
            </c:numRef>
          </c:xVal>
          <c:yVal>
            <c:numRef>
              <c:f>Corpus13407!$H$372:$H$443</c:f>
              <c:numCache>
                <c:formatCode>General</c:formatCode>
                <c:ptCount val="72"/>
                <c:pt idx="0">
                  <c:v>0.42000000000000032</c:v>
                </c:pt>
                <c:pt idx="1">
                  <c:v>0.5</c:v>
                </c:pt>
                <c:pt idx="2">
                  <c:v>0.63000000000000178</c:v>
                </c:pt>
                <c:pt idx="3">
                  <c:v>0.52</c:v>
                </c:pt>
                <c:pt idx="4">
                  <c:v>2.58</c:v>
                </c:pt>
                <c:pt idx="5">
                  <c:v>0.26</c:v>
                </c:pt>
                <c:pt idx="6">
                  <c:v>0.5</c:v>
                </c:pt>
                <c:pt idx="7">
                  <c:v>0.35000000000000031</c:v>
                </c:pt>
                <c:pt idx="8">
                  <c:v>0.45</c:v>
                </c:pt>
                <c:pt idx="9">
                  <c:v>0.4</c:v>
                </c:pt>
                <c:pt idx="10">
                  <c:v>4.0000000000000022E-2</c:v>
                </c:pt>
                <c:pt idx="11">
                  <c:v>0.67000000000000204</c:v>
                </c:pt>
                <c:pt idx="12">
                  <c:v>0.42000000000000032</c:v>
                </c:pt>
                <c:pt idx="13">
                  <c:v>0.38000000000000089</c:v>
                </c:pt>
                <c:pt idx="14">
                  <c:v>0.48000000000000032</c:v>
                </c:pt>
                <c:pt idx="15">
                  <c:v>0.65000000000000191</c:v>
                </c:pt>
                <c:pt idx="16">
                  <c:v>0.34</c:v>
                </c:pt>
                <c:pt idx="17">
                  <c:v>0.53</c:v>
                </c:pt>
                <c:pt idx="18">
                  <c:v>0.46</c:v>
                </c:pt>
                <c:pt idx="19">
                  <c:v>0.94000000000000061</c:v>
                </c:pt>
                <c:pt idx="20">
                  <c:v>0.38000000000000089</c:v>
                </c:pt>
                <c:pt idx="21">
                  <c:v>0.47000000000000008</c:v>
                </c:pt>
                <c:pt idx="22">
                  <c:v>0.66000000000000203</c:v>
                </c:pt>
                <c:pt idx="23">
                  <c:v>0.05</c:v>
                </c:pt>
                <c:pt idx="24">
                  <c:v>0.73000000000000065</c:v>
                </c:pt>
                <c:pt idx="25">
                  <c:v>0.71000000000000063</c:v>
                </c:pt>
                <c:pt idx="26">
                  <c:v>0.59</c:v>
                </c:pt>
                <c:pt idx="27">
                  <c:v>0.58000000000000007</c:v>
                </c:pt>
                <c:pt idx="28">
                  <c:v>0.53</c:v>
                </c:pt>
                <c:pt idx="29">
                  <c:v>0.53</c:v>
                </c:pt>
                <c:pt idx="30">
                  <c:v>0.53</c:v>
                </c:pt>
                <c:pt idx="31">
                  <c:v>0.71000000000000063</c:v>
                </c:pt>
                <c:pt idx="32">
                  <c:v>0.60000000000000064</c:v>
                </c:pt>
                <c:pt idx="33">
                  <c:v>0.68</c:v>
                </c:pt>
                <c:pt idx="34">
                  <c:v>0.3900000000000009</c:v>
                </c:pt>
                <c:pt idx="35">
                  <c:v>0.46</c:v>
                </c:pt>
                <c:pt idx="36">
                  <c:v>0.46</c:v>
                </c:pt>
                <c:pt idx="37">
                  <c:v>0.48000000000000032</c:v>
                </c:pt>
                <c:pt idx="38">
                  <c:v>0.44</c:v>
                </c:pt>
                <c:pt idx="39">
                  <c:v>0.55000000000000004</c:v>
                </c:pt>
                <c:pt idx="40">
                  <c:v>0.72000000000000064</c:v>
                </c:pt>
                <c:pt idx="41">
                  <c:v>0.63000000000000178</c:v>
                </c:pt>
                <c:pt idx="42">
                  <c:v>0.3900000000000009</c:v>
                </c:pt>
                <c:pt idx="43">
                  <c:v>0.59</c:v>
                </c:pt>
                <c:pt idx="44">
                  <c:v>0.59</c:v>
                </c:pt>
                <c:pt idx="45">
                  <c:v>0.81</c:v>
                </c:pt>
                <c:pt idx="46">
                  <c:v>0.67000000000000204</c:v>
                </c:pt>
                <c:pt idx="47">
                  <c:v>0.56999999999999995</c:v>
                </c:pt>
                <c:pt idx="48">
                  <c:v>0.55000000000000004</c:v>
                </c:pt>
                <c:pt idx="49">
                  <c:v>0.38000000000000089</c:v>
                </c:pt>
                <c:pt idx="50">
                  <c:v>0.63000000000000178</c:v>
                </c:pt>
                <c:pt idx="51">
                  <c:v>0.63000000000000178</c:v>
                </c:pt>
                <c:pt idx="52">
                  <c:v>0.37000000000000038</c:v>
                </c:pt>
                <c:pt idx="53">
                  <c:v>0.33000000000000101</c:v>
                </c:pt>
                <c:pt idx="54">
                  <c:v>0.9</c:v>
                </c:pt>
                <c:pt idx="55">
                  <c:v>0.45</c:v>
                </c:pt>
                <c:pt idx="56">
                  <c:v>0.47000000000000008</c:v>
                </c:pt>
                <c:pt idx="57">
                  <c:v>1.31</c:v>
                </c:pt>
                <c:pt idx="58">
                  <c:v>0.67000000000000204</c:v>
                </c:pt>
                <c:pt idx="59">
                  <c:v>0.64000000000000179</c:v>
                </c:pt>
                <c:pt idx="60">
                  <c:v>0.63000000000000178</c:v>
                </c:pt>
                <c:pt idx="61">
                  <c:v>0.66000000000000203</c:v>
                </c:pt>
                <c:pt idx="62">
                  <c:v>0.45</c:v>
                </c:pt>
                <c:pt idx="63">
                  <c:v>0.38000000000000089</c:v>
                </c:pt>
                <c:pt idx="64">
                  <c:v>0.49000000000000032</c:v>
                </c:pt>
                <c:pt idx="65">
                  <c:v>0.5</c:v>
                </c:pt>
                <c:pt idx="66">
                  <c:v>0.32000000000000089</c:v>
                </c:pt>
                <c:pt idx="67">
                  <c:v>0.64000000000000179</c:v>
                </c:pt>
                <c:pt idx="68">
                  <c:v>0.67000000000000204</c:v>
                </c:pt>
                <c:pt idx="69">
                  <c:v>0.68</c:v>
                </c:pt>
                <c:pt idx="70">
                  <c:v>0.36000000000000032</c:v>
                </c:pt>
                <c:pt idx="71">
                  <c:v>0.38000000000000089</c:v>
                </c:pt>
              </c:numCache>
            </c:numRef>
          </c:yVal>
          <c:smooth val="0"/>
          <c:extLst>
            <c:ext xmlns:c16="http://schemas.microsoft.com/office/drawing/2014/chart" uri="{C3380CC4-5D6E-409C-BE32-E72D297353CC}">
              <c16:uniqueId val="{00000004-D5B8-4FB7-B543-35A791D53959}"/>
            </c:ext>
          </c:extLst>
        </c:ser>
        <c:dLbls>
          <c:showLegendKey val="0"/>
          <c:showVal val="0"/>
          <c:showCatName val="0"/>
          <c:showSerName val="0"/>
          <c:showPercent val="0"/>
          <c:showBubbleSize val="0"/>
        </c:dLbls>
        <c:axId val="63896960"/>
        <c:axId val="62669568"/>
      </c:scatterChart>
      <c:valAx>
        <c:axId val="63896960"/>
        <c:scaling>
          <c:orientation val="minMax"/>
          <c:max val="41500"/>
          <c:min val="28000"/>
        </c:scaling>
        <c:delete val="0"/>
        <c:axPos val="b"/>
        <c:title>
          <c:tx>
            <c:rich>
              <a:bodyPr/>
              <a:lstStyle/>
              <a:p>
                <a:pPr>
                  <a:defRPr sz="1400">
                    <a:latin typeface="Arial" pitchFamily="34" charset="0"/>
                    <a:cs typeface="Arial" pitchFamily="34" charset="0"/>
                  </a:defRPr>
                </a:pPr>
                <a:r>
                  <a:rPr lang="en-US" sz="1400">
                    <a:latin typeface="Arial" pitchFamily="34" charset="0"/>
                    <a:cs typeface="Arial" pitchFamily="34" charset="0"/>
                  </a:rPr>
                  <a:t>Sample Date</a:t>
                </a:r>
              </a:p>
            </c:rich>
          </c:tx>
          <c:overlay val="0"/>
        </c:title>
        <c:numFmt formatCode="m/d/yyyy" sourceLinked="1"/>
        <c:majorTickMark val="cross"/>
        <c:minorTickMark val="none"/>
        <c:tickLblPos val="nextTo"/>
        <c:txPr>
          <a:bodyPr/>
          <a:lstStyle/>
          <a:p>
            <a:pPr>
              <a:defRPr sz="1400">
                <a:latin typeface="Arial" pitchFamily="34" charset="0"/>
                <a:cs typeface="Arial" pitchFamily="34" charset="0"/>
              </a:defRPr>
            </a:pPr>
            <a:endParaRPr lang="en-US"/>
          </a:p>
        </c:txPr>
        <c:crossAx val="62669568"/>
        <c:crosses val="autoZero"/>
        <c:crossBetween val="midCat"/>
      </c:valAx>
      <c:valAx>
        <c:axId val="62669568"/>
        <c:scaling>
          <c:orientation val="minMax"/>
          <c:max val="0.4"/>
        </c:scaling>
        <c:delete val="0"/>
        <c:axPos val="l"/>
        <c:majorGridlines/>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mg/L</a:t>
                </a:r>
              </a:p>
            </c:rich>
          </c:tx>
          <c:overlay val="0"/>
        </c:title>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63896960"/>
        <c:crosses val="autoZero"/>
        <c:crossBetween val="midCat"/>
      </c:valAx>
      <c:spPr>
        <a:ln>
          <a:solidFill>
            <a:prstClr val="black"/>
          </a:solidFill>
        </a:ln>
      </c:spPr>
    </c:plotArea>
    <c:legend>
      <c:legendPos val="r"/>
      <c:layout>
        <c:manualLayout>
          <c:xMode val="edge"/>
          <c:yMode val="edge"/>
          <c:x val="9.6155495806926727E-2"/>
          <c:y val="0.11144590259550888"/>
          <c:w val="0.35003296843992082"/>
          <c:h val="0.38896749292476396"/>
        </c:manualLayout>
      </c:layout>
      <c:overlay val="0"/>
      <c:spPr>
        <a:solidFill>
          <a:schemeClr val="bg1">
            <a:lumMod val="85000"/>
          </a:schemeClr>
        </a:solidFill>
        <a:ln>
          <a:solidFill>
            <a:srgbClr val="000000"/>
          </a:solidFill>
        </a:ln>
      </c:spPr>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600">
                <a:latin typeface="Arial" pitchFamily="34" charset="0"/>
                <a:cs typeface="Arial" pitchFamily="34" charset="0"/>
              </a:defRPr>
            </a:pPr>
            <a:r>
              <a:rPr lang="en-US" sz="1600" dirty="0">
                <a:latin typeface="Arial" pitchFamily="34" charset="0"/>
                <a:cs typeface="Arial" pitchFamily="34" charset="0"/>
              </a:rPr>
              <a:t>2481</a:t>
            </a:r>
            <a:r>
              <a:rPr lang="en-US" sz="1600" baseline="0" dirty="0">
                <a:latin typeface="Arial" pitchFamily="34" charset="0"/>
                <a:cs typeface="Arial" pitchFamily="34" charset="0"/>
              </a:rPr>
              <a:t> - Corpus Christi, station 13407</a:t>
            </a:r>
            <a:endParaRPr lang="en-US" sz="1600" dirty="0">
              <a:latin typeface="Arial" pitchFamily="34" charset="0"/>
              <a:cs typeface="Arial" pitchFamily="34" charset="0"/>
            </a:endParaRPr>
          </a:p>
        </c:rich>
      </c:tx>
      <c:overlay val="0"/>
    </c:title>
    <c:autoTitleDeleted val="0"/>
    <c:plotArea>
      <c:layout>
        <c:manualLayout>
          <c:layoutTarget val="inner"/>
          <c:xMode val="edge"/>
          <c:yMode val="edge"/>
          <c:x val="7.9219680873224313E-2"/>
          <c:y val="9.0666666666666923E-2"/>
          <c:w val="0.84333936298503231"/>
          <c:h val="0.79272955635011688"/>
        </c:manualLayout>
      </c:layout>
      <c:scatterChart>
        <c:scatterStyle val="lineMarker"/>
        <c:varyColors val="0"/>
        <c:ser>
          <c:idx val="0"/>
          <c:order val="0"/>
          <c:tx>
            <c:strRef>
              <c:f>Corpus13407!$F$494</c:f>
              <c:strCache>
                <c:ptCount val="1"/>
                <c:pt idx="0">
                  <c:v>ORTHOPHOSPHATE PHOSPHORUS,DISS,MG/L,FILTER &gt;15MIN</c:v>
                </c:pt>
              </c:strCache>
            </c:strRef>
          </c:tx>
          <c:spPr>
            <a:ln w="66675">
              <a:noFill/>
            </a:ln>
          </c:spPr>
          <c:marker>
            <c:spPr>
              <a:scene3d>
                <a:camera prst="orthographicFront"/>
                <a:lightRig rig="threePt" dir="t"/>
              </a:scene3d>
              <a:sp3d>
                <a:bevelT/>
              </a:sp3d>
            </c:spPr>
          </c:marker>
          <c:xVal>
            <c:numRef>
              <c:f>Corpus13407!$D$481:$D$607</c:f>
              <c:numCache>
                <c:formatCode>m/d/yyyy</c:formatCode>
                <c:ptCount val="127"/>
                <c:pt idx="0">
                  <c:v>26961</c:v>
                </c:pt>
                <c:pt idx="1">
                  <c:v>27045</c:v>
                </c:pt>
                <c:pt idx="2">
                  <c:v>27081</c:v>
                </c:pt>
                <c:pt idx="3">
                  <c:v>27143</c:v>
                </c:pt>
                <c:pt idx="4">
                  <c:v>27233</c:v>
                </c:pt>
                <c:pt idx="5">
                  <c:v>27310</c:v>
                </c:pt>
                <c:pt idx="6">
                  <c:v>27408</c:v>
                </c:pt>
                <c:pt idx="7">
                  <c:v>27499</c:v>
                </c:pt>
                <c:pt idx="8">
                  <c:v>27596</c:v>
                </c:pt>
                <c:pt idx="9">
                  <c:v>27690</c:v>
                </c:pt>
                <c:pt idx="10">
                  <c:v>27775</c:v>
                </c:pt>
                <c:pt idx="11">
                  <c:v>27870</c:v>
                </c:pt>
                <c:pt idx="12">
                  <c:v>27967</c:v>
                </c:pt>
                <c:pt idx="13">
                  <c:v>28045</c:v>
                </c:pt>
                <c:pt idx="14">
                  <c:v>28130</c:v>
                </c:pt>
                <c:pt idx="15">
                  <c:v>28233</c:v>
                </c:pt>
                <c:pt idx="16">
                  <c:v>28333</c:v>
                </c:pt>
                <c:pt idx="17">
                  <c:v>28382</c:v>
                </c:pt>
                <c:pt idx="18">
                  <c:v>28487</c:v>
                </c:pt>
                <c:pt idx="19">
                  <c:v>28576</c:v>
                </c:pt>
                <c:pt idx="20">
                  <c:v>28646</c:v>
                </c:pt>
                <c:pt idx="21">
                  <c:v>28724</c:v>
                </c:pt>
                <c:pt idx="22">
                  <c:v>28898</c:v>
                </c:pt>
                <c:pt idx="23">
                  <c:v>28990</c:v>
                </c:pt>
                <c:pt idx="24">
                  <c:v>29075</c:v>
                </c:pt>
                <c:pt idx="25">
                  <c:v>29167</c:v>
                </c:pt>
                <c:pt idx="26">
                  <c:v>29256</c:v>
                </c:pt>
                <c:pt idx="27">
                  <c:v>29346</c:v>
                </c:pt>
                <c:pt idx="28">
                  <c:v>29459</c:v>
                </c:pt>
                <c:pt idx="29">
                  <c:v>29524</c:v>
                </c:pt>
                <c:pt idx="30">
                  <c:v>29634</c:v>
                </c:pt>
                <c:pt idx="31">
                  <c:v>29811</c:v>
                </c:pt>
                <c:pt idx="32">
                  <c:v>29902</c:v>
                </c:pt>
                <c:pt idx="33">
                  <c:v>29998</c:v>
                </c:pt>
                <c:pt idx="34">
                  <c:v>30097</c:v>
                </c:pt>
                <c:pt idx="35">
                  <c:v>30173</c:v>
                </c:pt>
                <c:pt idx="36">
                  <c:v>30173</c:v>
                </c:pt>
                <c:pt idx="37">
                  <c:v>30278</c:v>
                </c:pt>
                <c:pt idx="38">
                  <c:v>30355</c:v>
                </c:pt>
                <c:pt idx="39">
                  <c:v>30440</c:v>
                </c:pt>
                <c:pt idx="40">
                  <c:v>30559</c:v>
                </c:pt>
                <c:pt idx="41">
                  <c:v>30589</c:v>
                </c:pt>
                <c:pt idx="42">
                  <c:v>30783</c:v>
                </c:pt>
                <c:pt idx="43">
                  <c:v>30861</c:v>
                </c:pt>
                <c:pt idx="44">
                  <c:v>30965</c:v>
                </c:pt>
                <c:pt idx="45">
                  <c:v>31056</c:v>
                </c:pt>
                <c:pt idx="46">
                  <c:v>31162</c:v>
                </c:pt>
                <c:pt idx="47">
                  <c:v>31230</c:v>
                </c:pt>
                <c:pt idx="48">
                  <c:v>31357</c:v>
                </c:pt>
                <c:pt idx="49">
                  <c:v>31462</c:v>
                </c:pt>
                <c:pt idx="50">
                  <c:v>31560</c:v>
                </c:pt>
                <c:pt idx="51">
                  <c:v>31635</c:v>
                </c:pt>
                <c:pt idx="52">
                  <c:v>31719</c:v>
                </c:pt>
                <c:pt idx="53">
                  <c:v>31820</c:v>
                </c:pt>
                <c:pt idx="54">
                  <c:v>31902</c:v>
                </c:pt>
                <c:pt idx="55">
                  <c:v>31994</c:v>
                </c:pt>
                <c:pt idx="56">
                  <c:v>32085</c:v>
                </c:pt>
                <c:pt idx="57">
                  <c:v>32197</c:v>
                </c:pt>
                <c:pt idx="58">
                  <c:v>32300</c:v>
                </c:pt>
                <c:pt idx="59">
                  <c:v>32379</c:v>
                </c:pt>
                <c:pt idx="60">
                  <c:v>32433</c:v>
                </c:pt>
                <c:pt idx="61">
                  <c:v>32566</c:v>
                </c:pt>
                <c:pt idx="62">
                  <c:v>32618</c:v>
                </c:pt>
                <c:pt idx="63">
                  <c:v>32735</c:v>
                </c:pt>
                <c:pt idx="64">
                  <c:v>32797</c:v>
                </c:pt>
                <c:pt idx="65">
                  <c:v>32926</c:v>
                </c:pt>
                <c:pt idx="66">
                  <c:v>32980</c:v>
                </c:pt>
                <c:pt idx="67">
                  <c:v>33093</c:v>
                </c:pt>
                <c:pt idx="68">
                  <c:v>33157</c:v>
                </c:pt>
                <c:pt idx="69">
                  <c:v>33254</c:v>
                </c:pt>
                <c:pt idx="70">
                  <c:v>33343</c:v>
                </c:pt>
                <c:pt idx="71">
                  <c:v>33437</c:v>
                </c:pt>
                <c:pt idx="72">
                  <c:v>33609</c:v>
                </c:pt>
                <c:pt idx="73">
                  <c:v>33700</c:v>
                </c:pt>
                <c:pt idx="74">
                  <c:v>33822</c:v>
                </c:pt>
                <c:pt idx="75">
                  <c:v>33889</c:v>
                </c:pt>
                <c:pt idx="76">
                  <c:v>33975</c:v>
                </c:pt>
                <c:pt idx="77">
                  <c:v>34101</c:v>
                </c:pt>
                <c:pt idx="78">
                  <c:v>34185</c:v>
                </c:pt>
                <c:pt idx="79">
                  <c:v>34247</c:v>
                </c:pt>
                <c:pt idx="80">
                  <c:v>34354</c:v>
                </c:pt>
                <c:pt idx="81">
                  <c:v>34478</c:v>
                </c:pt>
                <c:pt idx="82">
                  <c:v>34576</c:v>
                </c:pt>
                <c:pt idx="83">
                  <c:v>34605</c:v>
                </c:pt>
                <c:pt idx="84">
                  <c:v>34723</c:v>
                </c:pt>
                <c:pt idx="85">
                  <c:v>34802</c:v>
                </c:pt>
                <c:pt idx="86">
                  <c:v>34892</c:v>
                </c:pt>
                <c:pt idx="87">
                  <c:v>35005</c:v>
                </c:pt>
                <c:pt idx="88">
                  <c:v>35103</c:v>
                </c:pt>
                <c:pt idx="89">
                  <c:v>35177</c:v>
                </c:pt>
                <c:pt idx="90">
                  <c:v>35285</c:v>
                </c:pt>
                <c:pt idx="91">
                  <c:v>35374</c:v>
                </c:pt>
                <c:pt idx="92">
                  <c:v>35465</c:v>
                </c:pt>
                <c:pt idx="93">
                  <c:v>35562</c:v>
                </c:pt>
                <c:pt idx="94">
                  <c:v>35653</c:v>
                </c:pt>
                <c:pt idx="95">
                  <c:v>35751</c:v>
                </c:pt>
                <c:pt idx="96">
                  <c:v>35836</c:v>
                </c:pt>
                <c:pt idx="97">
                  <c:v>36012</c:v>
                </c:pt>
                <c:pt idx="98">
                  <c:v>36115</c:v>
                </c:pt>
                <c:pt idx="99">
                  <c:v>36375</c:v>
                </c:pt>
                <c:pt idx="100">
                  <c:v>36461</c:v>
                </c:pt>
                <c:pt idx="101">
                  <c:v>36523</c:v>
                </c:pt>
                <c:pt idx="102">
                  <c:v>36629</c:v>
                </c:pt>
                <c:pt idx="103">
                  <c:v>36720</c:v>
                </c:pt>
                <c:pt idx="104">
                  <c:v>36803</c:v>
                </c:pt>
                <c:pt idx="105">
                  <c:v>36941</c:v>
                </c:pt>
                <c:pt idx="106">
                  <c:v>37011</c:v>
                </c:pt>
                <c:pt idx="107">
                  <c:v>37096</c:v>
                </c:pt>
                <c:pt idx="108">
                  <c:v>37195</c:v>
                </c:pt>
                <c:pt idx="109">
                  <c:v>37333</c:v>
                </c:pt>
                <c:pt idx="110">
                  <c:v>37369</c:v>
                </c:pt>
                <c:pt idx="111">
                  <c:v>37413</c:v>
                </c:pt>
                <c:pt idx="112">
                  <c:v>37581</c:v>
                </c:pt>
                <c:pt idx="113">
                  <c:v>37684</c:v>
                </c:pt>
                <c:pt idx="114">
                  <c:v>37760</c:v>
                </c:pt>
                <c:pt idx="115">
                  <c:v>37831</c:v>
                </c:pt>
                <c:pt idx="116">
                  <c:v>37915</c:v>
                </c:pt>
                <c:pt idx="117">
                  <c:v>38055</c:v>
                </c:pt>
                <c:pt idx="118">
                  <c:v>38091</c:v>
                </c:pt>
                <c:pt idx="119">
                  <c:v>38182</c:v>
                </c:pt>
                <c:pt idx="120">
                  <c:v>38299</c:v>
                </c:pt>
                <c:pt idx="121">
                  <c:v>38399</c:v>
                </c:pt>
                <c:pt idx="122">
                  <c:v>38477</c:v>
                </c:pt>
                <c:pt idx="123">
                  <c:v>38524</c:v>
                </c:pt>
                <c:pt idx="124">
                  <c:v>38699</c:v>
                </c:pt>
                <c:pt idx="125">
                  <c:v>38777</c:v>
                </c:pt>
                <c:pt idx="126">
                  <c:v>38811</c:v>
                </c:pt>
              </c:numCache>
            </c:numRef>
          </c:xVal>
          <c:yVal>
            <c:numRef>
              <c:f>Corpus13407!$H$481:$H$607</c:f>
              <c:numCache>
                <c:formatCode>General</c:formatCode>
                <c:ptCount val="127"/>
                <c:pt idx="0">
                  <c:v>4.2000000000000023E-2</c:v>
                </c:pt>
                <c:pt idx="1">
                  <c:v>1.0000000000000005E-2</c:v>
                </c:pt>
                <c:pt idx="2">
                  <c:v>2.0000000000000011E-2</c:v>
                </c:pt>
                <c:pt idx="3">
                  <c:v>1.6000000000000021E-2</c:v>
                </c:pt>
                <c:pt idx="4">
                  <c:v>2.0000000000000011E-2</c:v>
                </c:pt>
                <c:pt idx="5">
                  <c:v>1.0000000000000005E-2</c:v>
                </c:pt>
                <c:pt idx="6">
                  <c:v>3.3000000000000002E-2</c:v>
                </c:pt>
                <c:pt idx="7">
                  <c:v>1.0000000000000005E-2</c:v>
                </c:pt>
                <c:pt idx="8">
                  <c:v>2.0000000000000011E-2</c:v>
                </c:pt>
                <c:pt idx="9">
                  <c:v>2.0000000000000011E-2</c:v>
                </c:pt>
                <c:pt idx="10">
                  <c:v>2.0000000000000011E-2</c:v>
                </c:pt>
                <c:pt idx="11">
                  <c:v>2.0000000000000011E-2</c:v>
                </c:pt>
                <c:pt idx="12">
                  <c:v>1.0000000000000005E-2</c:v>
                </c:pt>
                <c:pt idx="13">
                  <c:v>2.0000000000000011E-2</c:v>
                </c:pt>
                <c:pt idx="14">
                  <c:v>2.0000000000000011E-2</c:v>
                </c:pt>
                <c:pt idx="15">
                  <c:v>1.0000000000000005E-2</c:v>
                </c:pt>
                <c:pt idx="16">
                  <c:v>1.0000000000000005E-2</c:v>
                </c:pt>
                <c:pt idx="17">
                  <c:v>3.0000000000000002E-2</c:v>
                </c:pt>
                <c:pt idx="18">
                  <c:v>1.0000000000000005E-2</c:v>
                </c:pt>
                <c:pt idx="19">
                  <c:v>1.0000000000000005E-2</c:v>
                </c:pt>
                <c:pt idx="20">
                  <c:v>1.0000000000000005E-2</c:v>
                </c:pt>
                <c:pt idx="21">
                  <c:v>2.0000000000000011E-2</c:v>
                </c:pt>
                <c:pt idx="22">
                  <c:v>1.0000000000000005E-2</c:v>
                </c:pt>
                <c:pt idx="23">
                  <c:v>2.0000000000000011E-2</c:v>
                </c:pt>
                <c:pt idx="24">
                  <c:v>2.0000000000000011E-2</c:v>
                </c:pt>
                <c:pt idx="25">
                  <c:v>1.0000000000000005E-2</c:v>
                </c:pt>
                <c:pt idx="26">
                  <c:v>1.0000000000000005E-2</c:v>
                </c:pt>
                <c:pt idx="27">
                  <c:v>1.0000000000000005E-2</c:v>
                </c:pt>
                <c:pt idx="28">
                  <c:v>2.0000000000000011E-2</c:v>
                </c:pt>
                <c:pt idx="29">
                  <c:v>3.0000000000000002E-2</c:v>
                </c:pt>
                <c:pt idx="30">
                  <c:v>1.0000000000000005E-2</c:v>
                </c:pt>
                <c:pt idx="31">
                  <c:v>4.0000000000000022E-2</c:v>
                </c:pt>
                <c:pt idx="32">
                  <c:v>1.0000000000000005E-2</c:v>
                </c:pt>
                <c:pt idx="33">
                  <c:v>1.0000000000000005E-2</c:v>
                </c:pt>
                <c:pt idx="34">
                  <c:v>1.0000000000000005E-2</c:v>
                </c:pt>
                <c:pt idx="35">
                  <c:v>1.0000000000000005E-2</c:v>
                </c:pt>
                <c:pt idx="36">
                  <c:v>1.0000000000000005E-2</c:v>
                </c:pt>
                <c:pt idx="37">
                  <c:v>1.0000000000000005E-2</c:v>
                </c:pt>
                <c:pt idx="38">
                  <c:v>1.0000000000000005E-2</c:v>
                </c:pt>
                <c:pt idx="39">
                  <c:v>2.0000000000000011E-2</c:v>
                </c:pt>
                <c:pt idx="40">
                  <c:v>4.0000000000000022E-2</c:v>
                </c:pt>
                <c:pt idx="41">
                  <c:v>1.0000000000000005E-2</c:v>
                </c:pt>
                <c:pt idx="42">
                  <c:v>1.0000000000000005E-2</c:v>
                </c:pt>
                <c:pt idx="43">
                  <c:v>1.0000000000000005E-2</c:v>
                </c:pt>
                <c:pt idx="44">
                  <c:v>1.0000000000000005E-2</c:v>
                </c:pt>
                <c:pt idx="45">
                  <c:v>3.0000000000000002E-2</c:v>
                </c:pt>
                <c:pt idx="46">
                  <c:v>4.0000000000000022E-2</c:v>
                </c:pt>
                <c:pt idx="47">
                  <c:v>3.0000000000000002E-2</c:v>
                </c:pt>
                <c:pt idx="48">
                  <c:v>6.8000000000000019E-2</c:v>
                </c:pt>
                <c:pt idx="49">
                  <c:v>3.4000000000000002E-2</c:v>
                </c:pt>
                <c:pt idx="50">
                  <c:v>4.0000000000000022E-2</c:v>
                </c:pt>
                <c:pt idx="51">
                  <c:v>8.5000000000000006E-2</c:v>
                </c:pt>
                <c:pt idx="52">
                  <c:v>3.6999999999999998E-2</c:v>
                </c:pt>
                <c:pt idx="53">
                  <c:v>8.0000000000000043E-2</c:v>
                </c:pt>
                <c:pt idx="54">
                  <c:v>2.8000000000000001E-2</c:v>
                </c:pt>
                <c:pt idx="55">
                  <c:v>8.0000000000000043E-2</c:v>
                </c:pt>
                <c:pt idx="56">
                  <c:v>6.0000000000000032E-2</c:v>
                </c:pt>
                <c:pt idx="57">
                  <c:v>4.0000000000000022E-2</c:v>
                </c:pt>
                <c:pt idx="58">
                  <c:v>3.0000000000000002E-2</c:v>
                </c:pt>
                <c:pt idx="59">
                  <c:v>0.05</c:v>
                </c:pt>
                <c:pt idx="60">
                  <c:v>4.0000000000000022E-2</c:v>
                </c:pt>
                <c:pt idx="61">
                  <c:v>2.8000000000000001E-2</c:v>
                </c:pt>
                <c:pt idx="62">
                  <c:v>1.0000000000000005E-2</c:v>
                </c:pt>
                <c:pt idx="63">
                  <c:v>2.1999999999999999E-2</c:v>
                </c:pt>
                <c:pt idx="64">
                  <c:v>3.500000000000001E-2</c:v>
                </c:pt>
                <c:pt idx="65">
                  <c:v>4.2000000000000023E-2</c:v>
                </c:pt>
                <c:pt idx="66">
                  <c:v>5.5000000000000014E-2</c:v>
                </c:pt>
                <c:pt idx="67">
                  <c:v>4.2000000000000023E-2</c:v>
                </c:pt>
                <c:pt idx="68">
                  <c:v>5.1000000000000004E-2</c:v>
                </c:pt>
                <c:pt idx="69">
                  <c:v>3.5999999999999997E-2</c:v>
                </c:pt>
                <c:pt idx="70">
                  <c:v>4.5000000000000012E-2</c:v>
                </c:pt>
                <c:pt idx="71">
                  <c:v>2.0000000000000011E-2</c:v>
                </c:pt>
                <c:pt idx="72">
                  <c:v>0.05</c:v>
                </c:pt>
                <c:pt idx="73">
                  <c:v>3.0000000000000002E-2</c:v>
                </c:pt>
                <c:pt idx="74">
                  <c:v>3.0000000000000002E-2</c:v>
                </c:pt>
                <c:pt idx="75">
                  <c:v>2.0000000000000011E-2</c:v>
                </c:pt>
                <c:pt idx="76">
                  <c:v>3.0000000000000002E-2</c:v>
                </c:pt>
                <c:pt idx="77">
                  <c:v>0.05</c:v>
                </c:pt>
                <c:pt idx="78">
                  <c:v>3.0000000000000002E-2</c:v>
                </c:pt>
                <c:pt idx="79">
                  <c:v>4.0000000000000022E-2</c:v>
                </c:pt>
                <c:pt idx="80">
                  <c:v>3.0000000000000002E-2</c:v>
                </c:pt>
                <c:pt idx="81">
                  <c:v>1.0000000000000005E-2</c:v>
                </c:pt>
                <c:pt idx="82">
                  <c:v>6.0000000000000032E-2</c:v>
                </c:pt>
                <c:pt idx="83">
                  <c:v>2.0000000000000011E-2</c:v>
                </c:pt>
                <c:pt idx="84">
                  <c:v>3.0000000000000002E-2</c:v>
                </c:pt>
                <c:pt idx="85">
                  <c:v>1.0000000000000005E-2</c:v>
                </c:pt>
                <c:pt idx="86">
                  <c:v>3.0000000000000002E-2</c:v>
                </c:pt>
                <c:pt idx="87">
                  <c:v>0.05</c:v>
                </c:pt>
                <c:pt idx="88">
                  <c:v>2.0000000000000011E-2</c:v>
                </c:pt>
                <c:pt idx="89">
                  <c:v>1.0000000000000005E-2</c:v>
                </c:pt>
                <c:pt idx="90">
                  <c:v>2.0000000000000011E-2</c:v>
                </c:pt>
                <c:pt idx="91">
                  <c:v>2.0000000000000011E-2</c:v>
                </c:pt>
                <c:pt idx="92">
                  <c:v>1.0000000000000005E-2</c:v>
                </c:pt>
                <c:pt idx="93">
                  <c:v>1.0000000000000005E-2</c:v>
                </c:pt>
                <c:pt idx="94">
                  <c:v>3.0000000000000002E-2</c:v>
                </c:pt>
                <c:pt idx="95">
                  <c:v>3.0000000000000002E-2</c:v>
                </c:pt>
                <c:pt idx="96">
                  <c:v>4.0000000000000022E-2</c:v>
                </c:pt>
                <c:pt idx="97">
                  <c:v>9.0000000000000024E-2</c:v>
                </c:pt>
                <c:pt idx="98">
                  <c:v>6.0000000000000032E-2</c:v>
                </c:pt>
                <c:pt idx="99">
                  <c:v>0.18000000000000024</c:v>
                </c:pt>
                <c:pt idx="100">
                  <c:v>0.30000000000000032</c:v>
                </c:pt>
                <c:pt idx="101">
                  <c:v>0.30000000000000032</c:v>
                </c:pt>
                <c:pt idx="102">
                  <c:v>0.18000000000000024</c:v>
                </c:pt>
                <c:pt idx="103">
                  <c:v>6.0000000000000032E-2</c:v>
                </c:pt>
                <c:pt idx="104">
                  <c:v>0.30000000000000032</c:v>
                </c:pt>
                <c:pt idx="105">
                  <c:v>0.12000000000000002</c:v>
                </c:pt>
                <c:pt idx="106">
                  <c:v>0.30000000000000032</c:v>
                </c:pt>
                <c:pt idx="107">
                  <c:v>0.30000000000000032</c:v>
                </c:pt>
                <c:pt idx="108">
                  <c:v>0.30000000000000032</c:v>
                </c:pt>
                <c:pt idx="109">
                  <c:v>0.30000000000000032</c:v>
                </c:pt>
                <c:pt idx="110">
                  <c:v>0.30000000000000032</c:v>
                </c:pt>
                <c:pt idx="111">
                  <c:v>0.30000000000000032</c:v>
                </c:pt>
                <c:pt idx="112">
                  <c:v>0.30000000000000032</c:v>
                </c:pt>
                <c:pt idx="113">
                  <c:v>0.30000000000000032</c:v>
                </c:pt>
                <c:pt idx="114">
                  <c:v>0.36000000000000032</c:v>
                </c:pt>
                <c:pt idx="115">
                  <c:v>0.54</c:v>
                </c:pt>
                <c:pt idx="116">
                  <c:v>0.60000000000000064</c:v>
                </c:pt>
                <c:pt idx="117">
                  <c:v>1.5</c:v>
                </c:pt>
                <c:pt idx="118">
                  <c:v>0.60000000000000064</c:v>
                </c:pt>
                <c:pt idx="119">
                  <c:v>0.36000000000000032</c:v>
                </c:pt>
                <c:pt idx="120">
                  <c:v>1.5</c:v>
                </c:pt>
                <c:pt idx="121">
                  <c:v>3.0000000000000002E-2</c:v>
                </c:pt>
                <c:pt idx="122">
                  <c:v>7.0000000000000021E-2</c:v>
                </c:pt>
                <c:pt idx="123">
                  <c:v>4.0000000000000022E-2</c:v>
                </c:pt>
                <c:pt idx="124">
                  <c:v>4.0000000000000022E-2</c:v>
                </c:pt>
                <c:pt idx="125">
                  <c:v>4.0000000000000022E-2</c:v>
                </c:pt>
                <c:pt idx="126">
                  <c:v>4.0000000000000022E-2</c:v>
                </c:pt>
              </c:numCache>
            </c:numRef>
          </c:yVal>
          <c:smooth val="0"/>
          <c:extLst>
            <c:ext xmlns:c16="http://schemas.microsoft.com/office/drawing/2014/chart" uri="{C3380CC4-5D6E-409C-BE32-E72D297353CC}">
              <c16:uniqueId val="{00000000-8FA2-4E7B-93FF-2251068DAE66}"/>
            </c:ext>
          </c:extLst>
        </c:ser>
        <c:ser>
          <c:idx val="1"/>
          <c:order val="1"/>
          <c:tx>
            <c:strRef>
              <c:f>Corpus13407!$F$608</c:f>
              <c:strCache>
                <c:ptCount val="1"/>
                <c:pt idx="0">
                  <c:v>ORTHOPHOSPHATE PHOSPHORUS,DISS,MG/L,FLDFILT&lt;15MIN</c:v>
                </c:pt>
              </c:strCache>
            </c:strRef>
          </c:tx>
          <c:spPr>
            <a:ln w="66675">
              <a:noFill/>
            </a:ln>
          </c:spPr>
          <c:marker>
            <c:spPr>
              <a:scene3d>
                <a:camera prst="orthographicFront"/>
                <a:lightRig rig="threePt" dir="t"/>
              </a:scene3d>
              <a:sp3d>
                <a:bevelT/>
              </a:sp3d>
            </c:spPr>
          </c:marker>
          <c:xVal>
            <c:numRef>
              <c:f>Corpus13407!$D$608:$D$624</c:f>
              <c:numCache>
                <c:formatCode>m/d/yyyy</c:formatCode>
                <c:ptCount val="17"/>
                <c:pt idx="0">
                  <c:v>38916</c:v>
                </c:pt>
                <c:pt idx="1">
                  <c:v>38980</c:v>
                </c:pt>
                <c:pt idx="2">
                  <c:v>39107</c:v>
                </c:pt>
                <c:pt idx="3">
                  <c:v>39149</c:v>
                </c:pt>
                <c:pt idx="4">
                  <c:v>39287</c:v>
                </c:pt>
                <c:pt idx="5">
                  <c:v>39366</c:v>
                </c:pt>
                <c:pt idx="6">
                  <c:v>39434</c:v>
                </c:pt>
                <c:pt idx="7">
                  <c:v>39539</c:v>
                </c:pt>
                <c:pt idx="8">
                  <c:v>39679</c:v>
                </c:pt>
                <c:pt idx="9">
                  <c:v>39716</c:v>
                </c:pt>
                <c:pt idx="10">
                  <c:v>39828</c:v>
                </c:pt>
                <c:pt idx="11">
                  <c:v>39961</c:v>
                </c:pt>
                <c:pt idx="12">
                  <c:v>40001</c:v>
                </c:pt>
                <c:pt idx="13">
                  <c:v>40100</c:v>
                </c:pt>
                <c:pt idx="14">
                  <c:v>40225</c:v>
                </c:pt>
                <c:pt idx="15">
                  <c:v>40289</c:v>
                </c:pt>
                <c:pt idx="16">
                  <c:v>40365</c:v>
                </c:pt>
              </c:numCache>
            </c:numRef>
          </c:xVal>
          <c:yVal>
            <c:numRef>
              <c:f>Corpus13407!$H$608:$H$624</c:f>
              <c:numCache>
                <c:formatCode>General</c:formatCode>
                <c:ptCount val="17"/>
                <c:pt idx="0">
                  <c:v>4.0000000000000022E-2</c:v>
                </c:pt>
                <c:pt idx="1">
                  <c:v>4.0000000000000022E-2</c:v>
                </c:pt>
                <c:pt idx="2">
                  <c:v>4.0000000000000022E-2</c:v>
                </c:pt>
                <c:pt idx="3">
                  <c:v>4.0000000000000022E-2</c:v>
                </c:pt>
                <c:pt idx="4">
                  <c:v>8.0000000000000043E-2</c:v>
                </c:pt>
                <c:pt idx="5">
                  <c:v>4.0000000000000022E-2</c:v>
                </c:pt>
                <c:pt idx="6">
                  <c:v>4.0000000000000022E-2</c:v>
                </c:pt>
                <c:pt idx="7">
                  <c:v>4.0000000000000022E-2</c:v>
                </c:pt>
                <c:pt idx="8">
                  <c:v>4.0000000000000022E-2</c:v>
                </c:pt>
                <c:pt idx="9">
                  <c:v>4.0000000000000022E-2</c:v>
                </c:pt>
                <c:pt idx="10">
                  <c:v>4.0000000000000022E-2</c:v>
                </c:pt>
                <c:pt idx="11">
                  <c:v>4.0000000000000022E-2</c:v>
                </c:pt>
                <c:pt idx="12">
                  <c:v>4.0000000000000022E-2</c:v>
                </c:pt>
                <c:pt idx="13">
                  <c:v>4.0000000000000022E-2</c:v>
                </c:pt>
                <c:pt idx="14">
                  <c:v>4.0000000000000022E-2</c:v>
                </c:pt>
                <c:pt idx="15">
                  <c:v>4.0000000000000022E-2</c:v>
                </c:pt>
                <c:pt idx="16">
                  <c:v>4.0000000000000022E-2</c:v>
                </c:pt>
              </c:numCache>
            </c:numRef>
          </c:yVal>
          <c:smooth val="0"/>
          <c:extLst>
            <c:ext xmlns:c16="http://schemas.microsoft.com/office/drawing/2014/chart" uri="{C3380CC4-5D6E-409C-BE32-E72D297353CC}">
              <c16:uniqueId val="{00000001-8FA2-4E7B-93FF-2251068DAE66}"/>
            </c:ext>
          </c:extLst>
        </c:ser>
        <c:ser>
          <c:idx val="2"/>
          <c:order val="2"/>
          <c:tx>
            <c:strRef>
              <c:f>Corpus13407!$F$628</c:f>
              <c:strCache>
                <c:ptCount val="1"/>
                <c:pt idx="0">
                  <c:v>PHOSPHORUS, TOTAL, WET METHOD (MG/L AS P)</c:v>
                </c:pt>
              </c:strCache>
            </c:strRef>
          </c:tx>
          <c:spPr>
            <a:ln w="66675">
              <a:noFill/>
            </a:ln>
            <a:effectLst>
              <a:outerShdw blurRad="50800" dist="38100" dir="2700000" algn="tl" rotWithShape="0">
                <a:prstClr val="black">
                  <a:alpha val="40000"/>
                </a:prstClr>
              </a:outerShdw>
            </a:effectLst>
          </c:spPr>
          <c:marker>
            <c:spPr>
              <a:solidFill>
                <a:schemeClr val="tx1">
                  <a:lumMod val="75000"/>
                  <a:lumOff val="25000"/>
                </a:schemeClr>
              </a:solidFill>
              <a:effectLst>
                <a:outerShdw blurRad="50800" dist="38100" dir="2700000" algn="tl" rotWithShape="0">
                  <a:prstClr val="black">
                    <a:alpha val="40000"/>
                  </a:prstClr>
                </a:outerShdw>
              </a:effectLst>
              <a:scene3d>
                <a:camera prst="orthographicFront"/>
                <a:lightRig rig="threePt" dir="t"/>
              </a:scene3d>
              <a:sp3d>
                <a:bevelB/>
              </a:sp3d>
            </c:spPr>
          </c:marker>
          <c:xVal>
            <c:numRef>
              <c:f>Corpus13407!$D$625:$D$788</c:f>
              <c:numCache>
                <c:formatCode>m/d/yyyy</c:formatCode>
                <c:ptCount val="164"/>
                <c:pt idx="0">
                  <c:v>25401</c:v>
                </c:pt>
                <c:pt idx="1">
                  <c:v>25470</c:v>
                </c:pt>
                <c:pt idx="2">
                  <c:v>25545</c:v>
                </c:pt>
                <c:pt idx="3">
                  <c:v>25652</c:v>
                </c:pt>
                <c:pt idx="4">
                  <c:v>25735</c:v>
                </c:pt>
                <c:pt idx="5">
                  <c:v>25868</c:v>
                </c:pt>
                <c:pt idx="6">
                  <c:v>26003</c:v>
                </c:pt>
                <c:pt idx="7">
                  <c:v>26113</c:v>
                </c:pt>
                <c:pt idx="8">
                  <c:v>26192</c:v>
                </c:pt>
                <c:pt idx="9">
                  <c:v>26287</c:v>
                </c:pt>
                <c:pt idx="10">
                  <c:v>26356</c:v>
                </c:pt>
                <c:pt idx="11">
                  <c:v>26528</c:v>
                </c:pt>
                <c:pt idx="12">
                  <c:v>26619</c:v>
                </c:pt>
                <c:pt idx="13">
                  <c:v>26721</c:v>
                </c:pt>
                <c:pt idx="14">
                  <c:v>26795</c:v>
                </c:pt>
                <c:pt idx="15">
                  <c:v>26896</c:v>
                </c:pt>
                <c:pt idx="16">
                  <c:v>26961</c:v>
                </c:pt>
                <c:pt idx="17">
                  <c:v>27045</c:v>
                </c:pt>
                <c:pt idx="18">
                  <c:v>27081</c:v>
                </c:pt>
                <c:pt idx="19">
                  <c:v>27143</c:v>
                </c:pt>
                <c:pt idx="20">
                  <c:v>27233</c:v>
                </c:pt>
                <c:pt idx="21">
                  <c:v>27310</c:v>
                </c:pt>
                <c:pt idx="22">
                  <c:v>27408</c:v>
                </c:pt>
                <c:pt idx="23">
                  <c:v>27690</c:v>
                </c:pt>
                <c:pt idx="24">
                  <c:v>27775</c:v>
                </c:pt>
                <c:pt idx="25">
                  <c:v>27870</c:v>
                </c:pt>
                <c:pt idx="26">
                  <c:v>27967</c:v>
                </c:pt>
                <c:pt idx="27">
                  <c:v>28045</c:v>
                </c:pt>
                <c:pt idx="28">
                  <c:v>28130</c:v>
                </c:pt>
                <c:pt idx="29">
                  <c:v>28233</c:v>
                </c:pt>
                <c:pt idx="30">
                  <c:v>28333</c:v>
                </c:pt>
                <c:pt idx="31">
                  <c:v>28382</c:v>
                </c:pt>
                <c:pt idx="32">
                  <c:v>28487</c:v>
                </c:pt>
                <c:pt idx="33">
                  <c:v>28576</c:v>
                </c:pt>
                <c:pt idx="34">
                  <c:v>28646</c:v>
                </c:pt>
                <c:pt idx="35">
                  <c:v>28724</c:v>
                </c:pt>
                <c:pt idx="36">
                  <c:v>28898</c:v>
                </c:pt>
                <c:pt idx="37">
                  <c:v>28990</c:v>
                </c:pt>
                <c:pt idx="38">
                  <c:v>29075</c:v>
                </c:pt>
                <c:pt idx="39">
                  <c:v>29167</c:v>
                </c:pt>
                <c:pt idx="40">
                  <c:v>29256</c:v>
                </c:pt>
                <c:pt idx="41">
                  <c:v>29346</c:v>
                </c:pt>
                <c:pt idx="42">
                  <c:v>29459</c:v>
                </c:pt>
                <c:pt idx="43">
                  <c:v>29524</c:v>
                </c:pt>
                <c:pt idx="44">
                  <c:v>29634</c:v>
                </c:pt>
                <c:pt idx="45">
                  <c:v>29811</c:v>
                </c:pt>
                <c:pt idx="46">
                  <c:v>29902</c:v>
                </c:pt>
                <c:pt idx="47">
                  <c:v>29998</c:v>
                </c:pt>
                <c:pt idx="48">
                  <c:v>30097</c:v>
                </c:pt>
                <c:pt idx="49">
                  <c:v>30173</c:v>
                </c:pt>
                <c:pt idx="50">
                  <c:v>30173</c:v>
                </c:pt>
                <c:pt idx="51">
                  <c:v>30278</c:v>
                </c:pt>
                <c:pt idx="52">
                  <c:v>30355</c:v>
                </c:pt>
                <c:pt idx="53">
                  <c:v>30440</c:v>
                </c:pt>
                <c:pt idx="54">
                  <c:v>30559</c:v>
                </c:pt>
                <c:pt idx="55">
                  <c:v>30589</c:v>
                </c:pt>
                <c:pt idx="56">
                  <c:v>30783</c:v>
                </c:pt>
                <c:pt idx="57">
                  <c:v>30861</c:v>
                </c:pt>
                <c:pt idx="58">
                  <c:v>30965</c:v>
                </c:pt>
                <c:pt idx="59">
                  <c:v>31056</c:v>
                </c:pt>
                <c:pt idx="60">
                  <c:v>31162</c:v>
                </c:pt>
                <c:pt idx="61">
                  <c:v>31230</c:v>
                </c:pt>
                <c:pt idx="62">
                  <c:v>31357</c:v>
                </c:pt>
                <c:pt idx="63">
                  <c:v>31462</c:v>
                </c:pt>
                <c:pt idx="64">
                  <c:v>31560</c:v>
                </c:pt>
                <c:pt idx="65">
                  <c:v>31635</c:v>
                </c:pt>
                <c:pt idx="66">
                  <c:v>31719</c:v>
                </c:pt>
                <c:pt idx="67">
                  <c:v>31820</c:v>
                </c:pt>
                <c:pt idx="68">
                  <c:v>31902</c:v>
                </c:pt>
                <c:pt idx="69">
                  <c:v>31994</c:v>
                </c:pt>
                <c:pt idx="70">
                  <c:v>32085</c:v>
                </c:pt>
                <c:pt idx="71">
                  <c:v>32197</c:v>
                </c:pt>
                <c:pt idx="72">
                  <c:v>32300</c:v>
                </c:pt>
                <c:pt idx="73">
                  <c:v>32379</c:v>
                </c:pt>
                <c:pt idx="74">
                  <c:v>32433</c:v>
                </c:pt>
                <c:pt idx="75">
                  <c:v>32566</c:v>
                </c:pt>
                <c:pt idx="76">
                  <c:v>32618</c:v>
                </c:pt>
                <c:pt idx="77">
                  <c:v>32735</c:v>
                </c:pt>
                <c:pt idx="78">
                  <c:v>32797</c:v>
                </c:pt>
                <c:pt idx="79">
                  <c:v>32926</c:v>
                </c:pt>
                <c:pt idx="80">
                  <c:v>32980</c:v>
                </c:pt>
                <c:pt idx="81">
                  <c:v>33093</c:v>
                </c:pt>
                <c:pt idx="82">
                  <c:v>33157</c:v>
                </c:pt>
                <c:pt idx="83">
                  <c:v>33254</c:v>
                </c:pt>
                <c:pt idx="84">
                  <c:v>33343</c:v>
                </c:pt>
                <c:pt idx="85">
                  <c:v>33437</c:v>
                </c:pt>
                <c:pt idx="86">
                  <c:v>33609</c:v>
                </c:pt>
                <c:pt idx="87">
                  <c:v>33700</c:v>
                </c:pt>
                <c:pt idx="88">
                  <c:v>33822</c:v>
                </c:pt>
                <c:pt idx="89">
                  <c:v>33889</c:v>
                </c:pt>
                <c:pt idx="90">
                  <c:v>33975</c:v>
                </c:pt>
                <c:pt idx="91">
                  <c:v>34101</c:v>
                </c:pt>
                <c:pt idx="92">
                  <c:v>34185</c:v>
                </c:pt>
                <c:pt idx="93">
                  <c:v>34247</c:v>
                </c:pt>
                <c:pt idx="94">
                  <c:v>34354</c:v>
                </c:pt>
                <c:pt idx="95">
                  <c:v>34478</c:v>
                </c:pt>
                <c:pt idx="96">
                  <c:v>34576</c:v>
                </c:pt>
                <c:pt idx="97">
                  <c:v>34605</c:v>
                </c:pt>
                <c:pt idx="98">
                  <c:v>34723</c:v>
                </c:pt>
                <c:pt idx="99">
                  <c:v>34802</c:v>
                </c:pt>
                <c:pt idx="100">
                  <c:v>34892</c:v>
                </c:pt>
                <c:pt idx="101">
                  <c:v>35005</c:v>
                </c:pt>
                <c:pt idx="102">
                  <c:v>35103</c:v>
                </c:pt>
                <c:pt idx="103">
                  <c:v>35177</c:v>
                </c:pt>
                <c:pt idx="104">
                  <c:v>35285</c:v>
                </c:pt>
                <c:pt idx="105">
                  <c:v>35374</c:v>
                </c:pt>
                <c:pt idx="106">
                  <c:v>35465</c:v>
                </c:pt>
                <c:pt idx="107">
                  <c:v>35562</c:v>
                </c:pt>
                <c:pt idx="108">
                  <c:v>35653</c:v>
                </c:pt>
                <c:pt idx="109">
                  <c:v>35751</c:v>
                </c:pt>
                <c:pt idx="110">
                  <c:v>35921</c:v>
                </c:pt>
                <c:pt idx="111">
                  <c:v>36115</c:v>
                </c:pt>
                <c:pt idx="112">
                  <c:v>36193</c:v>
                </c:pt>
                <c:pt idx="113">
                  <c:v>36279</c:v>
                </c:pt>
                <c:pt idx="114">
                  <c:v>36375</c:v>
                </c:pt>
                <c:pt idx="115">
                  <c:v>36461</c:v>
                </c:pt>
                <c:pt idx="116">
                  <c:v>36523</c:v>
                </c:pt>
                <c:pt idx="117">
                  <c:v>36614</c:v>
                </c:pt>
                <c:pt idx="118">
                  <c:v>36621</c:v>
                </c:pt>
                <c:pt idx="119">
                  <c:v>36621</c:v>
                </c:pt>
                <c:pt idx="120">
                  <c:v>36629</c:v>
                </c:pt>
                <c:pt idx="121">
                  <c:v>36720</c:v>
                </c:pt>
                <c:pt idx="122">
                  <c:v>36768</c:v>
                </c:pt>
                <c:pt idx="123">
                  <c:v>36803</c:v>
                </c:pt>
                <c:pt idx="124">
                  <c:v>36824</c:v>
                </c:pt>
                <c:pt idx="125">
                  <c:v>36871</c:v>
                </c:pt>
                <c:pt idx="126">
                  <c:v>36941</c:v>
                </c:pt>
                <c:pt idx="127">
                  <c:v>36962</c:v>
                </c:pt>
                <c:pt idx="128">
                  <c:v>37011</c:v>
                </c:pt>
                <c:pt idx="129">
                  <c:v>37019</c:v>
                </c:pt>
                <c:pt idx="130">
                  <c:v>37096</c:v>
                </c:pt>
                <c:pt idx="131">
                  <c:v>37195</c:v>
                </c:pt>
                <c:pt idx="132">
                  <c:v>37333</c:v>
                </c:pt>
                <c:pt idx="133">
                  <c:v>37369</c:v>
                </c:pt>
                <c:pt idx="134">
                  <c:v>37413</c:v>
                </c:pt>
                <c:pt idx="135">
                  <c:v>37581</c:v>
                </c:pt>
                <c:pt idx="136">
                  <c:v>37760</c:v>
                </c:pt>
                <c:pt idx="137">
                  <c:v>37831</c:v>
                </c:pt>
                <c:pt idx="138">
                  <c:v>37915</c:v>
                </c:pt>
                <c:pt idx="139">
                  <c:v>38055</c:v>
                </c:pt>
                <c:pt idx="140">
                  <c:v>38091</c:v>
                </c:pt>
                <c:pt idx="141">
                  <c:v>38182</c:v>
                </c:pt>
                <c:pt idx="142">
                  <c:v>38299</c:v>
                </c:pt>
                <c:pt idx="143">
                  <c:v>38399</c:v>
                </c:pt>
                <c:pt idx="144">
                  <c:v>38477</c:v>
                </c:pt>
                <c:pt idx="145">
                  <c:v>38524</c:v>
                </c:pt>
                <c:pt idx="146">
                  <c:v>38699</c:v>
                </c:pt>
                <c:pt idx="147">
                  <c:v>38777</c:v>
                </c:pt>
                <c:pt idx="148">
                  <c:v>38811</c:v>
                </c:pt>
                <c:pt idx="149">
                  <c:v>38916</c:v>
                </c:pt>
                <c:pt idx="150">
                  <c:v>38980</c:v>
                </c:pt>
                <c:pt idx="151">
                  <c:v>39107</c:v>
                </c:pt>
                <c:pt idx="152">
                  <c:v>39149</c:v>
                </c:pt>
                <c:pt idx="153">
                  <c:v>39287</c:v>
                </c:pt>
                <c:pt idx="154">
                  <c:v>39366</c:v>
                </c:pt>
                <c:pt idx="155">
                  <c:v>39434</c:v>
                </c:pt>
                <c:pt idx="156">
                  <c:v>39539</c:v>
                </c:pt>
                <c:pt idx="157">
                  <c:v>39679</c:v>
                </c:pt>
                <c:pt idx="158">
                  <c:v>39716</c:v>
                </c:pt>
                <c:pt idx="159">
                  <c:v>39828</c:v>
                </c:pt>
                <c:pt idx="160">
                  <c:v>40001</c:v>
                </c:pt>
                <c:pt idx="161">
                  <c:v>40225</c:v>
                </c:pt>
                <c:pt idx="162">
                  <c:v>40289</c:v>
                </c:pt>
                <c:pt idx="163">
                  <c:v>40365</c:v>
                </c:pt>
              </c:numCache>
            </c:numRef>
          </c:xVal>
          <c:yVal>
            <c:numRef>
              <c:f>Corpus13407!$H$625:$H$788</c:f>
              <c:numCache>
                <c:formatCode>General</c:formatCode>
                <c:ptCount val="164"/>
                <c:pt idx="0">
                  <c:v>2.5999999999999999E-2</c:v>
                </c:pt>
                <c:pt idx="1">
                  <c:v>1.6000000000000021E-2</c:v>
                </c:pt>
                <c:pt idx="2">
                  <c:v>0.10800000000000012</c:v>
                </c:pt>
                <c:pt idx="3">
                  <c:v>5.9000000000000136E-2</c:v>
                </c:pt>
                <c:pt idx="4">
                  <c:v>0.127</c:v>
                </c:pt>
                <c:pt idx="5">
                  <c:v>8.2000000000000003E-2</c:v>
                </c:pt>
                <c:pt idx="6">
                  <c:v>2.9000000000000001E-2</c:v>
                </c:pt>
                <c:pt idx="7">
                  <c:v>6.5000000000000002E-2</c:v>
                </c:pt>
                <c:pt idx="8">
                  <c:v>0.10800000000000012</c:v>
                </c:pt>
                <c:pt idx="9">
                  <c:v>9.2000000000000026E-2</c:v>
                </c:pt>
                <c:pt idx="10">
                  <c:v>0.20900000000000021</c:v>
                </c:pt>
                <c:pt idx="11">
                  <c:v>2.0000000000000011E-2</c:v>
                </c:pt>
                <c:pt idx="12">
                  <c:v>3.3000000000000002E-2</c:v>
                </c:pt>
                <c:pt idx="13">
                  <c:v>3.3000000000000002E-2</c:v>
                </c:pt>
                <c:pt idx="14">
                  <c:v>4.5999999999999999E-2</c:v>
                </c:pt>
                <c:pt idx="15">
                  <c:v>4.5999999999999999E-2</c:v>
                </c:pt>
                <c:pt idx="16">
                  <c:v>5.9000000000000136E-2</c:v>
                </c:pt>
                <c:pt idx="17">
                  <c:v>3.3000000000000002E-2</c:v>
                </c:pt>
                <c:pt idx="18">
                  <c:v>3.9000000000000014E-2</c:v>
                </c:pt>
                <c:pt idx="19">
                  <c:v>5.9000000000000136E-2</c:v>
                </c:pt>
                <c:pt idx="20">
                  <c:v>2.5999999999999999E-2</c:v>
                </c:pt>
                <c:pt idx="21">
                  <c:v>3.3000000000000002E-2</c:v>
                </c:pt>
                <c:pt idx="22">
                  <c:v>3.3000000000000002E-2</c:v>
                </c:pt>
                <c:pt idx="23">
                  <c:v>3.0000000000000002E-2</c:v>
                </c:pt>
                <c:pt idx="24">
                  <c:v>3.0000000000000002E-2</c:v>
                </c:pt>
                <c:pt idx="25">
                  <c:v>3.0000000000000002E-2</c:v>
                </c:pt>
                <c:pt idx="26">
                  <c:v>6.0000000000000032E-2</c:v>
                </c:pt>
                <c:pt idx="27">
                  <c:v>4.0000000000000022E-2</c:v>
                </c:pt>
                <c:pt idx="28">
                  <c:v>0.05</c:v>
                </c:pt>
                <c:pt idx="29">
                  <c:v>4.0000000000000022E-2</c:v>
                </c:pt>
                <c:pt idx="30">
                  <c:v>2.0000000000000011E-2</c:v>
                </c:pt>
                <c:pt idx="31">
                  <c:v>6.0000000000000032E-2</c:v>
                </c:pt>
                <c:pt idx="32">
                  <c:v>4.0000000000000022E-2</c:v>
                </c:pt>
                <c:pt idx="33">
                  <c:v>1.0000000000000005E-2</c:v>
                </c:pt>
                <c:pt idx="34">
                  <c:v>6.0000000000000032E-2</c:v>
                </c:pt>
                <c:pt idx="35">
                  <c:v>6.0000000000000032E-2</c:v>
                </c:pt>
                <c:pt idx="36">
                  <c:v>3.0000000000000002E-2</c:v>
                </c:pt>
                <c:pt idx="37">
                  <c:v>3.0000000000000002E-2</c:v>
                </c:pt>
                <c:pt idx="38">
                  <c:v>7.0000000000000021E-2</c:v>
                </c:pt>
                <c:pt idx="39">
                  <c:v>7.0000000000000021E-2</c:v>
                </c:pt>
                <c:pt idx="40">
                  <c:v>4.0000000000000022E-2</c:v>
                </c:pt>
                <c:pt idx="41">
                  <c:v>3.0000000000000002E-2</c:v>
                </c:pt>
                <c:pt idx="42">
                  <c:v>0.05</c:v>
                </c:pt>
                <c:pt idx="43">
                  <c:v>4.0000000000000022E-2</c:v>
                </c:pt>
                <c:pt idx="44">
                  <c:v>6.0000000000000032E-2</c:v>
                </c:pt>
                <c:pt idx="45">
                  <c:v>0.1</c:v>
                </c:pt>
                <c:pt idx="46">
                  <c:v>9.0000000000000024E-2</c:v>
                </c:pt>
                <c:pt idx="47">
                  <c:v>3.0000000000000002E-2</c:v>
                </c:pt>
                <c:pt idx="48">
                  <c:v>4.0000000000000022E-2</c:v>
                </c:pt>
                <c:pt idx="49">
                  <c:v>7.0000000000000021E-2</c:v>
                </c:pt>
                <c:pt idx="50">
                  <c:v>7.0000000000000021E-2</c:v>
                </c:pt>
                <c:pt idx="51">
                  <c:v>0.05</c:v>
                </c:pt>
                <c:pt idx="52">
                  <c:v>3.0000000000000002E-2</c:v>
                </c:pt>
                <c:pt idx="53">
                  <c:v>3.0000000000000002E-2</c:v>
                </c:pt>
                <c:pt idx="54">
                  <c:v>4.0000000000000022E-2</c:v>
                </c:pt>
                <c:pt idx="55">
                  <c:v>6.0000000000000032E-2</c:v>
                </c:pt>
                <c:pt idx="56">
                  <c:v>4.0000000000000022E-2</c:v>
                </c:pt>
                <c:pt idx="57">
                  <c:v>4.0000000000000022E-2</c:v>
                </c:pt>
                <c:pt idx="58">
                  <c:v>6.0000000000000032E-2</c:v>
                </c:pt>
                <c:pt idx="59">
                  <c:v>3.0000000000000002E-2</c:v>
                </c:pt>
                <c:pt idx="60">
                  <c:v>7.0000000000000021E-2</c:v>
                </c:pt>
                <c:pt idx="61">
                  <c:v>7.0000000000000021E-2</c:v>
                </c:pt>
                <c:pt idx="62">
                  <c:v>0.18500000000000039</c:v>
                </c:pt>
                <c:pt idx="63">
                  <c:v>4.0000000000000022E-2</c:v>
                </c:pt>
                <c:pt idx="64">
                  <c:v>6.7000000000000004E-2</c:v>
                </c:pt>
                <c:pt idx="65">
                  <c:v>0.13500000000000001</c:v>
                </c:pt>
                <c:pt idx="66">
                  <c:v>3.7999999999999999E-2</c:v>
                </c:pt>
                <c:pt idx="67">
                  <c:v>9.6000000000000002E-2</c:v>
                </c:pt>
                <c:pt idx="68">
                  <c:v>6.1000000000000013E-2</c:v>
                </c:pt>
                <c:pt idx="69">
                  <c:v>0.11</c:v>
                </c:pt>
                <c:pt idx="70">
                  <c:v>7.0000000000000021E-2</c:v>
                </c:pt>
                <c:pt idx="71">
                  <c:v>8.0000000000000043E-2</c:v>
                </c:pt>
                <c:pt idx="72">
                  <c:v>7.0000000000000021E-2</c:v>
                </c:pt>
                <c:pt idx="73">
                  <c:v>8.0000000000000043E-2</c:v>
                </c:pt>
                <c:pt idx="74">
                  <c:v>6.0000000000000032E-2</c:v>
                </c:pt>
                <c:pt idx="75">
                  <c:v>3.0000000000000002E-2</c:v>
                </c:pt>
                <c:pt idx="76">
                  <c:v>6.0000000000000032E-2</c:v>
                </c:pt>
                <c:pt idx="77">
                  <c:v>7.0999999999999994E-2</c:v>
                </c:pt>
                <c:pt idx="78">
                  <c:v>4.3999999999999997E-2</c:v>
                </c:pt>
                <c:pt idx="79">
                  <c:v>6.6000000000000003E-2</c:v>
                </c:pt>
                <c:pt idx="80">
                  <c:v>6.5000000000000002E-2</c:v>
                </c:pt>
                <c:pt idx="81">
                  <c:v>0.10100000000000002</c:v>
                </c:pt>
                <c:pt idx="82">
                  <c:v>0.12100000000000002</c:v>
                </c:pt>
                <c:pt idx="83">
                  <c:v>5.5000000000000014E-2</c:v>
                </c:pt>
                <c:pt idx="84">
                  <c:v>6.5000000000000002E-2</c:v>
                </c:pt>
                <c:pt idx="85">
                  <c:v>0.05</c:v>
                </c:pt>
                <c:pt idx="86">
                  <c:v>0.05</c:v>
                </c:pt>
                <c:pt idx="87">
                  <c:v>8.0000000000000043E-2</c:v>
                </c:pt>
                <c:pt idx="88">
                  <c:v>6.0000000000000032E-2</c:v>
                </c:pt>
                <c:pt idx="89">
                  <c:v>7.0000000000000021E-2</c:v>
                </c:pt>
                <c:pt idx="90">
                  <c:v>0.05</c:v>
                </c:pt>
                <c:pt idx="91">
                  <c:v>0.05</c:v>
                </c:pt>
                <c:pt idx="92">
                  <c:v>6.0000000000000032E-2</c:v>
                </c:pt>
                <c:pt idx="93">
                  <c:v>7.0000000000000021E-2</c:v>
                </c:pt>
                <c:pt idx="94">
                  <c:v>3.0000000000000002E-2</c:v>
                </c:pt>
                <c:pt idx="95">
                  <c:v>0.05</c:v>
                </c:pt>
                <c:pt idx="96">
                  <c:v>6.0000000000000032E-2</c:v>
                </c:pt>
                <c:pt idx="97">
                  <c:v>4.0000000000000022E-2</c:v>
                </c:pt>
                <c:pt idx="98">
                  <c:v>3.0000000000000002E-2</c:v>
                </c:pt>
                <c:pt idx="99">
                  <c:v>2.0000000000000011E-2</c:v>
                </c:pt>
                <c:pt idx="100">
                  <c:v>0.05</c:v>
                </c:pt>
                <c:pt idx="101">
                  <c:v>0.05</c:v>
                </c:pt>
                <c:pt idx="102">
                  <c:v>3.0000000000000002E-2</c:v>
                </c:pt>
                <c:pt idx="103">
                  <c:v>0.14000000000000001</c:v>
                </c:pt>
                <c:pt idx="104">
                  <c:v>7.0000000000000021E-2</c:v>
                </c:pt>
                <c:pt idx="105">
                  <c:v>2.0000000000000011E-2</c:v>
                </c:pt>
                <c:pt idx="106">
                  <c:v>2.0000000000000011E-2</c:v>
                </c:pt>
                <c:pt idx="107">
                  <c:v>3.0000000000000002E-2</c:v>
                </c:pt>
                <c:pt idx="108">
                  <c:v>0.05</c:v>
                </c:pt>
                <c:pt idx="109">
                  <c:v>7.0000000000000021E-2</c:v>
                </c:pt>
                <c:pt idx="110">
                  <c:v>1.0000000000000005E-2</c:v>
                </c:pt>
                <c:pt idx="111">
                  <c:v>0.05</c:v>
                </c:pt>
                <c:pt idx="112">
                  <c:v>0.13</c:v>
                </c:pt>
                <c:pt idx="113">
                  <c:v>0.1</c:v>
                </c:pt>
                <c:pt idx="114">
                  <c:v>0.15000000000000024</c:v>
                </c:pt>
                <c:pt idx="115">
                  <c:v>3.0000000000000002E-2</c:v>
                </c:pt>
                <c:pt idx="116">
                  <c:v>0.05</c:v>
                </c:pt>
                <c:pt idx="117">
                  <c:v>8.0000000000000043E-2</c:v>
                </c:pt>
                <c:pt idx="118">
                  <c:v>0.05</c:v>
                </c:pt>
                <c:pt idx="119">
                  <c:v>0.05</c:v>
                </c:pt>
                <c:pt idx="120">
                  <c:v>0.05</c:v>
                </c:pt>
                <c:pt idx="121">
                  <c:v>6.0000000000000032E-2</c:v>
                </c:pt>
                <c:pt idx="122">
                  <c:v>0.05</c:v>
                </c:pt>
                <c:pt idx="123">
                  <c:v>0.05</c:v>
                </c:pt>
                <c:pt idx="124">
                  <c:v>0.05</c:v>
                </c:pt>
                <c:pt idx="125">
                  <c:v>0.05</c:v>
                </c:pt>
                <c:pt idx="126">
                  <c:v>0.05</c:v>
                </c:pt>
                <c:pt idx="127">
                  <c:v>0.05</c:v>
                </c:pt>
                <c:pt idx="128">
                  <c:v>0.05</c:v>
                </c:pt>
                <c:pt idx="129">
                  <c:v>0.05</c:v>
                </c:pt>
                <c:pt idx="130">
                  <c:v>6.0000000000000032E-2</c:v>
                </c:pt>
                <c:pt idx="131">
                  <c:v>0.05</c:v>
                </c:pt>
                <c:pt idx="132">
                  <c:v>6.0000000000000032E-2</c:v>
                </c:pt>
                <c:pt idx="133">
                  <c:v>6.0000000000000032E-2</c:v>
                </c:pt>
                <c:pt idx="134">
                  <c:v>0.05</c:v>
                </c:pt>
                <c:pt idx="135">
                  <c:v>0.12000000000000002</c:v>
                </c:pt>
                <c:pt idx="136">
                  <c:v>0.13</c:v>
                </c:pt>
                <c:pt idx="137">
                  <c:v>0.05</c:v>
                </c:pt>
                <c:pt idx="138">
                  <c:v>0.05</c:v>
                </c:pt>
                <c:pt idx="139">
                  <c:v>0.05</c:v>
                </c:pt>
                <c:pt idx="140">
                  <c:v>6.0000000000000032E-2</c:v>
                </c:pt>
                <c:pt idx="141">
                  <c:v>0.11</c:v>
                </c:pt>
                <c:pt idx="142">
                  <c:v>0.05</c:v>
                </c:pt>
                <c:pt idx="143">
                  <c:v>0.05</c:v>
                </c:pt>
                <c:pt idx="144">
                  <c:v>0.1</c:v>
                </c:pt>
                <c:pt idx="145">
                  <c:v>6.0000000000000032E-2</c:v>
                </c:pt>
                <c:pt idx="146">
                  <c:v>6.0000000000000032E-2</c:v>
                </c:pt>
                <c:pt idx="147">
                  <c:v>6.0000000000000032E-2</c:v>
                </c:pt>
                <c:pt idx="148">
                  <c:v>6.0000000000000032E-2</c:v>
                </c:pt>
                <c:pt idx="149">
                  <c:v>6.0000000000000032E-2</c:v>
                </c:pt>
                <c:pt idx="150">
                  <c:v>6.0000000000000032E-2</c:v>
                </c:pt>
                <c:pt idx="151">
                  <c:v>6.0000000000000032E-2</c:v>
                </c:pt>
                <c:pt idx="152">
                  <c:v>6.0000000000000032E-2</c:v>
                </c:pt>
                <c:pt idx="153">
                  <c:v>0.15000000000000024</c:v>
                </c:pt>
                <c:pt idx="154">
                  <c:v>0.11</c:v>
                </c:pt>
                <c:pt idx="155">
                  <c:v>7.0000000000000021E-2</c:v>
                </c:pt>
                <c:pt idx="156">
                  <c:v>6.0000000000000032E-2</c:v>
                </c:pt>
                <c:pt idx="157">
                  <c:v>6.0000000000000032E-2</c:v>
                </c:pt>
                <c:pt idx="158">
                  <c:v>7.3000000000000009E-2</c:v>
                </c:pt>
                <c:pt idx="159">
                  <c:v>6.0000000000000032E-2</c:v>
                </c:pt>
                <c:pt idx="160">
                  <c:v>6.0000000000000032E-2</c:v>
                </c:pt>
                <c:pt idx="161">
                  <c:v>6.0000000000000032E-2</c:v>
                </c:pt>
                <c:pt idx="162">
                  <c:v>0.05</c:v>
                </c:pt>
                <c:pt idx="163">
                  <c:v>0.05</c:v>
                </c:pt>
              </c:numCache>
            </c:numRef>
          </c:yVal>
          <c:smooth val="0"/>
          <c:extLst>
            <c:ext xmlns:c16="http://schemas.microsoft.com/office/drawing/2014/chart" uri="{C3380CC4-5D6E-409C-BE32-E72D297353CC}">
              <c16:uniqueId val="{00000002-8FA2-4E7B-93FF-2251068DAE66}"/>
            </c:ext>
          </c:extLst>
        </c:ser>
        <c:dLbls>
          <c:showLegendKey val="0"/>
          <c:showVal val="0"/>
          <c:showCatName val="0"/>
          <c:showSerName val="0"/>
          <c:showPercent val="0"/>
          <c:showBubbleSize val="0"/>
        </c:dLbls>
        <c:axId val="63973632"/>
        <c:axId val="63980288"/>
      </c:scatterChart>
      <c:valAx>
        <c:axId val="63973632"/>
        <c:scaling>
          <c:orientation val="minMax"/>
          <c:max val="41500"/>
          <c:min val="28000"/>
        </c:scaling>
        <c:delete val="0"/>
        <c:axPos val="b"/>
        <c:title>
          <c:tx>
            <c:rich>
              <a:bodyPr/>
              <a:lstStyle/>
              <a:p>
                <a:pPr>
                  <a:defRPr sz="1400">
                    <a:latin typeface="Arial" pitchFamily="34" charset="0"/>
                    <a:cs typeface="Arial" pitchFamily="34" charset="0"/>
                  </a:defRPr>
                </a:pPr>
                <a:r>
                  <a:rPr lang="en-US" sz="1400">
                    <a:latin typeface="Arial" pitchFamily="34" charset="0"/>
                    <a:cs typeface="Arial" pitchFamily="34" charset="0"/>
                  </a:rPr>
                  <a:t>Sample Date</a:t>
                </a:r>
              </a:p>
            </c:rich>
          </c:tx>
          <c:layout>
            <c:manualLayout>
              <c:xMode val="edge"/>
              <c:yMode val="edge"/>
              <c:x val="0.43737741115693962"/>
              <c:y val="0.94274788568095669"/>
            </c:manualLayout>
          </c:layout>
          <c:overlay val="0"/>
        </c:title>
        <c:numFmt formatCode="m/d/yyyy" sourceLinked="1"/>
        <c:majorTickMark val="cross"/>
        <c:minorTickMark val="none"/>
        <c:tickLblPos val="nextTo"/>
        <c:txPr>
          <a:bodyPr/>
          <a:lstStyle/>
          <a:p>
            <a:pPr>
              <a:defRPr sz="1400">
                <a:latin typeface="Arial" pitchFamily="34" charset="0"/>
                <a:cs typeface="Arial" pitchFamily="34" charset="0"/>
              </a:defRPr>
            </a:pPr>
            <a:endParaRPr lang="en-US"/>
          </a:p>
        </c:txPr>
        <c:crossAx val="63980288"/>
        <c:crosses val="autoZero"/>
        <c:crossBetween val="midCat"/>
      </c:valAx>
      <c:valAx>
        <c:axId val="63980288"/>
        <c:scaling>
          <c:orientation val="minMax"/>
          <c:max val="0.4"/>
        </c:scaling>
        <c:delete val="0"/>
        <c:axPos val="l"/>
        <c:majorGridlines/>
        <c:title>
          <c:tx>
            <c:rich>
              <a:bodyPr/>
              <a:lstStyle/>
              <a:p>
                <a:pPr>
                  <a:defRPr sz="1400">
                    <a:latin typeface="Arial" pitchFamily="34" charset="0"/>
                    <a:cs typeface="Arial" pitchFamily="34" charset="0"/>
                  </a:defRPr>
                </a:pPr>
                <a:r>
                  <a:rPr lang="en-US" sz="1400" dirty="0">
                    <a:latin typeface="Arial" pitchFamily="34" charset="0"/>
                    <a:cs typeface="Arial" pitchFamily="34" charset="0"/>
                  </a:rPr>
                  <a:t>mg/L</a:t>
                </a:r>
              </a:p>
            </c:rich>
          </c:tx>
          <c:overlay val="0"/>
        </c:title>
        <c:numFmt formatCode="General" sourceLinked="1"/>
        <c:majorTickMark val="none"/>
        <c:minorTickMark val="none"/>
        <c:tickLblPos val="nextTo"/>
        <c:txPr>
          <a:bodyPr/>
          <a:lstStyle/>
          <a:p>
            <a:pPr>
              <a:defRPr sz="1400">
                <a:latin typeface="Arial" pitchFamily="34" charset="0"/>
                <a:cs typeface="Arial" pitchFamily="34" charset="0"/>
              </a:defRPr>
            </a:pPr>
            <a:endParaRPr lang="en-US"/>
          </a:p>
        </c:txPr>
        <c:crossAx val="63973632"/>
        <c:crosses val="autoZero"/>
        <c:crossBetween val="midCat"/>
      </c:valAx>
      <c:spPr>
        <a:ln>
          <a:solidFill>
            <a:prstClr val="black"/>
          </a:solidFill>
        </a:ln>
      </c:spPr>
    </c:plotArea>
    <c:legend>
      <c:legendPos val="r"/>
      <c:layout>
        <c:manualLayout>
          <c:xMode val="edge"/>
          <c:yMode val="edge"/>
          <c:x val="0.11712598425196871"/>
          <c:y val="0.11144590259550888"/>
          <c:w val="0.4130753447485731"/>
          <c:h val="0.27523228346456691"/>
        </c:manualLayout>
      </c:layout>
      <c:overlay val="0"/>
      <c:spPr>
        <a:solidFill>
          <a:schemeClr val="bg1">
            <a:lumMod val="85000"/>
          </a:schemeClr>
        </a:solidFill>
        <a:ln>
          <a:solidFill>
            <a:srgbClr val="000000"/>
          </a:solidFill>
        </a:ln>
      </c:spPr>
      <c:txPr>
        <a:bodyPr/>
        <a:lstStyle/>
        <a:p>
          <a:pPr>
            <a:defRPr sz="1200">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ＭＳ Ｐゴシック" pitchFamily="-109" charset="-128"/>
                <a:cs typeface="+mn-cs"/>
              </a:defRPr>
            </a:lvl1pPr>
          </a:lstStyle>
          <a:p>
            <a:pPr>
              <a:defRPr/>
            </a:pPr>
            <a:fld id="{ACD4A58A-416B-4A9D-B42F-AC5E1CC0D7B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en-US"/>
          </a:p>
        </p:txBody>
      </p:sp>
      <p:sp>
        <p:nvSpPr>
          <p:cNvPr id="1034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Arial" charset="0"/>
                <a:ea typeface="+mn-ea"/>
                <a:cs typeface="+mn-cs"/>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4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Arial" charset="0"/>
                <a:ea typeface="+mn-ea"/>
                <a:cs typeface="+mn-cs"/>
              </a:defRPr>
            </a:lvl1pPr>
          </a:lstStyle>
          <a:p>
            <a:pPr>
              <a:defRPr/>
            </a:pPr>
            <a:endParaRPr lang="en-US"/>
          </a:p>
        </p:txBody>
      </p:sp>
      <p:sp>
        <p:nvSpPr>
          <p:cNvPr id="1034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Arial" charset="0"/>
                <a:ea typeface="ＭＳ Ｐゴシック" pitchFamily="-109" charset="-128"/>
                <a:cs typeface="+mn-cs"/>
              </a:defRPr>
            </a:lvl1pPr>
          </a:lstStyle>
          <a:p>
            <a:pPr>
              <a:defRPr/>
            </a:pPr>
            <a:fld id="{B1632030-60EB-4E5E-BA6B-31163BF0971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pitchFamily="-109" charset="-128"/>
      </a:defRPr>
    </a:lvl1pPr>
    <a:lvl2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2pPr>
    <a:lvl3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3pPr>
    <a:lvl4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4pPr>
    <a:lvl5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0" hangingPunct="0"/>
            <a:fld id="{831CF469-E745-4441-AADA-E86E1E5D2311}" type="slidenum">
              <a:rPr lang="en-US" sz="1200"/>
              <a:pPr algn="r" defTabSz="931863" eaLnBrk="0" hangingPunct="0"/>
              <a:t>1</a:t>
            </a:fld>
            <a:endParaRPr 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400" b="1" dirty="0">
                <a:latin typeface="Arial" pitchFamily="34" charset="0"/>
                <a:ea typeface="ＭＳ Ｐゴシック" pitchFamily="34" charset="-128"/>
              </a:rPr>
              <a:t>Introductions</a:t>
            </a:r>
            <a:r>
              <a:rPr lang="en-US" sz="1400" b="1" baseline="0" dirty="0">
                <a:latin typeface="Arial" pitchFamily="34" charset="0"/>
                <a:ea typeface="ＭＳ Ｐゴシック" pitchFamily="34" charset="-128"/>
              </a:rPr>
              <a:t> and what I will be talking about today</a:t>
            </a:r>
          </a:p>
          <a:p>
            <a:endParaRPr lang="en-US" sz="1400" baseline="0" dirty="0">
              <a:latin typeface="Arial" pitchFamily="34" charset="0"/>
              <a:ea typeface="ＭＳ Ｐゴシック" pitchFamily="34" charset="-128"/>
            </a:endParaRPr>
          </a:p>
          <a:p>
            <a:r>
              <a:rPr lang="en-US" sz="1400" baseline="0" dirty="0">
                <a:latin typeface="Arial" pitchFamily="34" charset="0"/>
                <a:ea typeface="ＭＳ Ｐゴシック" pitchFamily="34" charset="-128"/>
              </a:rPr>
              <a:t>-  Issues in Nutrient Criteria Development</a:t>
            </a:r>
          </a:p>
          <a:p>
            <a:pPr>
              <a:buFontTx/>
              <a:buChar char="-"/>
            </a:pPr>
            <a:r>
              <a:rPr lang="en-US" sz="1400" baseline="0" dirty="0">
                <a:latin typeface="Arial" pitchFamily="34" charset="0"/>
                <a:ea typeface="ＭＳ Ｐゴシック" pitchFamily="34" charset="-128"/>
              </a:rPr>
              <a:t>  What types of data and how it is used by standards (traditional perspective versus emerging methodology)</a:t>
            </a:r>
          </a:p>
          <a:p>
            <a:pPr>
              <a:buFontTx/>
              <a:buChar char="-"/>
            </a:pPr>
            <a:r>
              <a:rPr lang="en-US" sz="1400" baseline="0" dirty="0">
                <a:latin typeface="Arial" pitchFamily="34" charset="0"/>
                <a:ea typeface="ＭＳ Ｐゴシック" pitchFamily="34" charset="-128"/>
              </a:rPr>
              <a:t>  Data Analysis Considerations for criteria development</a:t>
            </a:r>
          </a:p>
          <a:p>
            <a:pPr>
              <a:buFontTx/>
              <a:buChar char="-"/>
            </a:pPr>
            <a:r>
              <a:rPr lang="en-US" sz="1400" baseline="0" dirty="0">
                <a:latin typeface="Arial" pitchFamily="34" charset="0"/>
                <a:ea typeface="ＭＳ Ｐゴシック" pitchFamily="34" charset="-128"/>
              </a:rPr>
              <a:t>  General tour of some data examples </a:t>
            </a:r>
          </a:p>
          <a:p>
            <a:pPr>
              <a:buFontTx/>
              <a:buChar char="-"/>
            </a:pPr>
            <a:r>
              <a:rPr lang="en-US" sz="1400" baseline="0" dirty="0">
                <a:latin typeface="Arial" pitchFamily="34" charset="0"/>
                <a:ea typeface="ＭＳ Ｐゴシック" pitchFamily="34" charset="-128"/>
              </a:rPr>
              <a:t>  Questions</a:t>
            </a:r>
          </a:p>
          <a:p>
            <a:pPr>
              <a:buFontTx/>
              <a:buChar char="-"/>
            </a:pPr>
            <a:endParaRPr lang="en-US" baseline="0" dirty="0">
              <a:latin typeface="Arial" pitchFamily="34" charset="0"/>
              <a:ea typeface="ＭＳ Ｐゴシック" pitchFamily="34" charset="-128"/>
            </a:endParaRPr>
          </a:p>
          <a:p>
            <a:pPr>
              <a:buFontTx/>
              <a:buChar char="-"/>
            </a:pPr>
            <a:endParaRPr lang="en-US" dirty="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Corpus Christi</a:t>
            </a:r>
            <a:r>
              <a:rPr lang="en-US" baseline="0" dirty="0"/>
              <a:t> Bay Segment 2481 station 13407</a:t>
            </a:r>
            <a:endParaRPr lang="en-US" dirty="0"/>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eaLnBrk="0" hangingPunct="0"/>
            <a:fld id="{45FFFD2A-F30E-4223-81C4-456144729B44}" type="slidenum">
              <a:rPr lang="en-US" sz="1200"/>
              <a:pPr algn="r" defTabSz="931811" eaLnBrk="0" hangingPunct="0"/>
              <a:t>11</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Chlorophyll- a</a:t>
            </a:r>
          </a:p>
          <a:p>
            <a:r>
              <a:rPr lang="en-US" dirty="0">
                <a:latin typeface="Arial" pitchFamily="34" charset="0"/>
                <a:ea typeface="ＭＳ Ｐゴシック" pitchFamily="34" charset="-128"/>
              </a:rPr>
              <a:t>Again,</a:t>
            </a:r>
            <a:r>
              <a:rPr lang="en-US" baseline="0" dirty="0">
                <a:latin typeface="Arial" pitchFamily="34" charset="0"/>
                <a:ea typeface="ＭＳ Ｐゴシック" pitchFamily="34" charset="-128"/>
              </a:rPr>
              <a:t> if I was to look at the historical descriptive they would be different between method and between method of –substitution</a:t>
            </a:r>
          </a:p>
          <a:p>
            <a:r>
              <a:rPr lang="en-US" baseline="0" dirty="0">
                <a:latin typeface="Arial" pitchFamily="34" charset="0"/>
                <a:ea typeface="ＭＳ Ｐゴシック" pitchFamily="34" charset="-128"/>
              </a:rPr>
              <a:t>And if you imagine looking at trend over time, dependent on substitution method there may appear to be a trend where there is not</a:t>
            </a:r>
          </a:p>
          <a:p>
            <a:endParaRPr lang="en-US" baseline="0" dirty="0">
              <a:latin typeface="Arial" pitchFamily="34" charset="0"/>
              <a:ea typeface="ＭＳ Ｐゴシック" pitchFamily="34" charset="-128"/>
            </a:endParaRPr>
          </a:p>
          <a:p>
            <a:endParaRPr lang="en-US" dirty="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now with nitrogen different methods when separate would show completely different stories.</a:t>
            </a:r>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Lastly with phosphorous, different methods when separate would show completely different stories.</a:t>
            </a:r>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Lastly – a</a:t>
            </a:r>
            <a:r>
              <a:rPr lang="en-US" baseline="0" dirty="0"/>
              <a:t> Trend Example</a:t>
            </a:r>
            <a:endParaRPr lang="en-US" dirty="0"/>
          </a:p>
          <a:p>
            <a:r>
              <a:rPr lang="en-US" b="1" dirty="0" err="1"/>
              <a:t>Stillhouse</a:t>
            </a:r>
            <a:r>
              <a:rPr lang="en-US" b="1" baseline="0" dirty="0"/>
              <a:t> Hollow Lake</a:t>
            </a:r>
            <a:r>
              <a:rPr lang="en-US" baseline="0" dirty="0"/>
              <a:t> Near Killeen/Belton, Segment 1216, station 11894 near the dam</a:t>
            </a:r>
            <a:endParaRPr lang="en-US" dirty="0"/>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a:t>Stillhouse</a:t>
            </a:r>
            <a:r>
              <a:rPr lang="en-US" b="1" baseline="0" dirty="0"/>
              <a:t> Hollow Lake Chlorophyll a </a:t>
            </a:r>
          </a:p>
          <a:p>
            <a:endParaRPr lang="en-US" baseline="0" dirty="0"/>
          </a:p>
          <a:p>
            <a:r>
              <a:rPr lang="en-US" baseline="0" dirty="0"/>
              <a:t>- When using one half reported &lt; value</a:t>
            </a:r>
          </a:p>
          <a:p>
            <a:r>
              <a:rPr lang="en-US" baseline="0" dirty="0"/>
              <a:t>        ~ </a:t>
            </a:r>
            <a:r>
              <a:rPr lang="en-US" baseline="0" dirty="0" err="1"/>
              <a:t>Chl</a:t>
            </a:r>
            <a:r>
              <a:rPr lang="en-US" baseline="0" dirty="0"/>
              <a:t>- a combine – significant upward</a:t>
            </a:r>
          </a:p>
          <a:p>
            <a:r>
              <a:rPr lang="en-US" baseline="0" dirty="0"/>
              <a:t>        ~ </a:t>
            </a:r>
            <a:r>
              <a:rPr lang="en-US" baseline="0" dirty="0" err="1"/>
              <a:t>Chl</a:t>
            </a:r>
            <a:r>
              <a:rPr lang="en-US" baseline="0" dirty="0"/>
              <a:t> –a </a:t>
            </a:r>
            <a:r>
              <a:rPr lang="en-US" baseline="0" dirty="0" err="1"/>
              <a:t>Fluorometric</a:t>
            </a:r>
            <a:r>
              <a:rPr lang="en-US" baseline="0" dirty="0"/>
              <a:t> – significant upward</a:t>
            </a:r>
          </a:p>
          <a:p>
            <a:r>
              <a:rPr lang="en-US" baseline="0" dirty="0"/>
              <a:t>        ~ </a:t>
            </a:r>
            <a:r>
              <a:rPr lang="en-US" baseline="0" dirty="0" err="1"/>
              <a:t>Chl</a:t>
            </a:r>
            <a:r>
              <a:rPr lang="en-US" baseline="0" dirty="0"/>
              <a:t> – a </a:t>
            </a:r>
            <a:r>
              <a:rPr lang="en-US" baseline="0" dirty="0" err="1"/>
              <a:t>Spectro</a:t>
            </a:r>
            <a:r>
              <a:rPr lang="en-US" baseline="0" dirty="0"/>
              <a:t> significant upward</a:t>
            </a:r>
          </a:p>
          <a:p>
            <a:endParaRPr lang="en-US" baseline="0" dirty="0"/>
          </a:p>
          <a:p>
            <a:r>
              <a:rPr lang="en-US" baseline="0" dirty="0"/>
              <a:t>- No significant trends when using whole &lt; value substitutions</a:t>
            </a:r>
          </a:p>
          <a:p>
            <a:r>
              <a:rPr lang="en-US" baseline="0" dirty="0"/>
              <a:t>- </a:t>
            </a:r>
            <a:r>
              <a:rPr lang="en-US" dirty="0" err="1"/>
              <a:t>Chl</a:t>
            </a:r>
            <a:r>
              <a:rPr lang="en-US" dirty="0"/>
              <a:t>-</a:t>
            </a:r>
            <a:r>
              <a:rPr lang="en-US" baseline="0" dirty="0"/>
              <a:t> a Criteria defaults to 5 </a:t>
            </a:r>
            <a:r>
              <a:rPr lang="en-US" baseline="0" dirty="0" err="1"/>
              <a:t>ug</a:t>
            </a:r>
            <a:r>
              <a:rPr lang="en-US" baseline="0" dirty="0"/>
              <a:t>/L  calculated out at 2.07 </a:t>
            </a:r>
            <a:r>
              <a:rPr lang="en-US" baseline="0" dirty="0" err="1"/>
              <a:t>ug</a:t>
            </a:r>
            <a:r>
              <a:rPr lang="en-US" baseline="0" dirty="0"/>
              <a:t>/L – traditional ½ of reported value was used in the calculation of the criteria</a:t>
            </a:r>
            <a:endParaRPr lang="en-US" dirty="0"/>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a:t>Stillhouse</a:t>
            </a:r>
            <a:r>
              <a:rPr lang="en-US" b="1" dirty="0"/>
              <a:t> Hollow – Total Phosphorus Example</a:t>
            </a:r>
          </a:p>
          <a:p>
            <a:r>
              <a:rPr lang="en-US" dirty="0"/>
              <a:t>- Significant</a:t>
            </a:r>
            <a:r>
              <a:rPr lang="en-US" baseline="0" dirty="0"/>
              <a:t> upward Half Value Substitution – Shown by many data points around 0.03 and 0.025</a:t>
            </a:r>
          </a:p>
          <a:p>
            <a:r>
              <a:rPr lang="en-US" baseline="0" dirty="0"/>
              <a:t>- Significant upward trend when using Whole Value of &lt; </a:t>
            </a:r>
            <a:r>
              <a:rPr lang="en-US" baseline="0" dirty="0" err="1"/>
              <a:t>Subsituted</a:t>
            </a:r>
            <a:r>
              <a:rPr lang="en-US" baseline="0" dirty="0"/>
              <a:t>.  Note it is stronger using whole.</a:t>
            </a:r>
          </a:p>
          <a:p>
            <a:r>
              <a:rPr lang="en-US" baseline="0" dirty="0"/>
              <a:t>- Demonstrates the affect of historical reporting (pre 2000), highly censored data set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0" hangingPunct="0"/>
            <a:fld id="{0D5C4F63-983B-4C46-A489-D5D8AFC2DFC7}" type="slidenum">
              <a:rPr lang="en-US" sz="1200"/>
              <a:pPr algn="r" defTabSz="931863" eaLnBrk="0" hangingPunct="0"/>
              <a:t>17</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indent="-457200" defTabSz="381000">
              <a:lnSpc>
                <a:spcPct val="90000"/>
              </a:lnSpc>
              <a:buClr>
                <a:srgbClr val="000090"/>
              </a:buClr>
              <a:buFont typeface="Wingdings" pitchFamily="2" charset="2"/>
              <a:buChar char="Ø"/>
            </a:pPr>
            <a:r>
              <a:rPr lang="en-US" sz="1400" dirty="0"/>
              <a:t>What will help data users down the road, that’s why we are here today</a:t>
            </a:r>
            <a:r>
              <a:rPr lang="en-US" sz="1400" baseline="0" dirty="0"/>
              <a:t> is for 5 or 10 years out</a:t>
            </a:r>
            <a:endParaRPr lang="en-US" sz="1400" dirty="0"/>
          </a:p>
          <a:p>
            <a:pPr marL="857250" lvl="3" indent="-457200" defTabSz="381000">
              <a:lnSpc>
                <a:spcPct val="90000"/>
              </a:lnSpc>
              <a:buClr>
                <a:srgbClr val="000090"/>
              </a:buClr>
              <a:buFont typeface="Wingdings" pitchFamily="2" charset="2"/>
              <a:buChar char="§"/>
            </a:pPr>
            <a:r>
              <a:rPr lang="en-US" sz="1400" dirty="0"/>
              <a:t>When possible</a:t>
            </a:r>
            <a:r>
              <a:rPr lang="en-US" sz="1400" baseline="0" dirty="0"/>
              <a:t> </a:t>
            </a:r>
            <a:r>
              <a:rPr lang="en-US" sz="1400" dirty="0"/>
              <a:t>Lower reporting limits in those waters where appropriate </a:t>
            </a:r>
          </a:p>
          <a:p>
            <a:pPr marL="857250" lvl="3" indent="-457200" defTabSz="381000">
              <a:lnSpc>
                <a:spcPct val="90000"/>
              </a:lnSpc>
              <a:buClr>
                <a:srgbClr val="000090"/>
              </a:buClr>
              <a:buFont typeface="Wingdings" pitchFamily="2" charset="2"/>
              <a:buChar char="§"/>
            </a:pPr>
            <a:r>
              <a:rPr lang="en-US" sz="1400" dirty="0"/>
              <a:t>Use of lab methods/tests that work and make sense for characterizing</a:t>
            </a:r>
            <a:r>
              <a:rPr lang="en-US" sz="1400" baseline="0" dirty="0"/>
              <a:t> a </a:t>
            </a:r>
            <a:r>
              <a:rPr lang="en-US" sz="1400" baseline="0" dirty="0" err="1"/>
              <a:t>waterbody</a:t>
            </a:r>
            <a:endParaRPr lang="en-US" sz="1400" dirty="0"/>
          </a:p>
          <a:p>
            <a:pPr marL="857250" lvl="3" indent="-457200" defTabSz="381000">
              <a:lnSpc>
                <a:spcPct val="90000"/>
              </a:lnSpc>
              <a:buClr>
                <a:srgbClr val="000090"/>
              </a:buClr>
              <a:buFont typeface="Wingdings" pitchFamily="2" charset="2"/>
              <a:buChar char="§"/>
            </a:pPr>
            <a:r>
              <a:rPr lang="en-US" sz="1400" dirty="0"/>
              <a:t>Collection of paired parameters, i.e. N + P + Transparency + 24hr Do, etc.</a:t>
            </a:r>
          </a:p>
          <a:p>
            <a:pPr marL="857250" lvl="3" indent="-457200" defTabSz="381000">
              <a:lnSpc>
                <a:spcPct val="90000"/>
              </a:lnSpc>
              <a:buClr>
                <a:srgbClr val="000090"/>
              </a:buClr>
              <a:buFont typeface="Wingdings" pitchFamily="2" charset="2"/>
              <a:buChar char="§"/>
            </a:pPr>
            <a:r>
              <a:rPr lang="en-US" sz="1400" dirty="0"/>
              <a:t>Possibly focus on fewer sites with </a:t>
            </a:r>
            <a:r>
              <a:rPr lang="en-US" sz="1400"/>
              <a:t>greater</a:t>
            </a:r>
            <a:r>
              <a:rPr lang="en-US" sz="1400" baseline="0"/>
              <a:t> parameter</a:t>
            </a:r>
            <a:r>
              <a:rPr lang="en-US" sz="1400"/>
              <a:t> </a:t>
            </a:r>
            <a:r>
              <a:rPr lang="en-US" sz="1400" dirty="0"/>
              <a:t>coverage</a:t>
            </a:r>
          </a:p>
          <a:p>
            <a:endParaRPr lang="en-US"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98F97CA-44E4-4D80-8098-D863FBDE4FF0}" type="slidenum">
              <a:rPr lang="en-US" smtClean="0">
                <a:latin typeface="Arial" pitchFamily="34" charset="0"/>
                <a:ea typeface="ＭＳ Ｐゴシック" pitchFamily="34" charset="-128"/>
              </a:rPr>
              <a:pPr/>
              <a:t>2</a:t>
            </a:fld>
            <a:endParaRPr lang="en-US" dirty="0">
              <a:latin typeface="Arial" pitchFamily="34" charset="0"/>
              <a:ea typeface="ＭＳ Ｐゴシック"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0" indent="457200" defTabSz="381000">
              <a:lnSpc>
                <a:spcPct val="90000"/>
              </a:lnSpc>
              <a:buClr>
                <a:srgbClr val="000090"/>
              </a:buClr>
              <a:buFont typeface="Wingdings" pitchFamily="2" charset="2"/>
              <a:buNone/>
            </a:pPr>
            <a:r>
              <a:rPr lang="en-US" sz="1200" b="1" dirty="0">
                <a:latin typeface="Arial" pitchFamily="34" charset="0"/>
                <a:ea typeface="ＭＳ Ｐゴシック" pitchFamily="34" charset="-128"/>
                <a:cs typeface="Times New Roman" pitchFamily="18" charset="0"/>
              </a:rPr>
              <a:t>So what are some of the</a:t>
            </a:r>
            <a:r>
              <a:rPr lang="en-US" sz="1200" b="1" baseline="0" dirty="0">
                <a:latin typeface="Arial" pitchFamily="34" charset="0"/>
                <a:ea typeface="ＭＳ Ｐゴシック" pitchFamily="34" charset="-128"/>
                <a:cs typeface="Times New Roman" pitchFamily="18" charset="0"/>
              </a:rPr>
              <a:t> issues that make nutrient criteria development difficult – </a:t>
            </a:r>
          </a:p>
          <a:p>
            <a:pPr marL="0" indent="457200" defTabSz="381000">
              <a:lnSpc>
                <a:spcPct val="90000"/>
              </a:lnSpc>
              <a:buClr>
                <a:srgbClr val="000090"/>
              </a:buClr>
              <a:buFont typeface="Wingdings" pitchFamily="2" charset="2"/>
              <a:buNone/>
            </a:pPr>
            <a:r>
              <a:rPr lang="en-US" sz="1200" dirty="0">
                <a:latin typeface="Arial" pitchFamily="34" charset="0"/>
                <a:ea typeface="ＭＳ Ｐゴシック" pitchFamily="34" charset="-128"/>
                <a:cs typeface="Times New Roman" pitchFamily="18" charset="0"/>
              </a:rPr>
              <a:t>As</a:t>
            </a:r>
            <a:r>
              <a:rPr lang="en-US" sz="1200" baseline="0" dirty="0">
                <a:latin typeface="Arial" pitchFamily="34" charset="0"/>
                <a:ea typeface="ＭＳ Ｐゴシック" pitchFamily="34" charset="-128"/>
                <a:cs typeface="Times New Roman" pitchFamily="18" charset="0"/>
              </a:rPr>
              <a:t> Jill eluded to: </a:t>
            </a:r>
            <a:endParaRPr lang="en-US" sz="12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Lack of clear “use-based” thresholds for uses</a:t>
            </a:r>
            <a:r>
              <a:rPr lang="en-US" sz="1200" baseline="0" dirty="0">
                <a:latin typeface="Arial" pitchFamily="34" charset="0"/>
                <a:ea typeface="ＭＳ Ｐゴシック" pitchFamily="34" charset="-128"/>
                <a:cs typeface="Times New Roman" pitchFamily="18" charset="0"/>
              </a:rPr>
              <a:t> </a:t>
            </a:r>
            <a:r>
              <a:rPr lang="en-US" sz="1200" dirty="0">
                <a:latin typeface="Arial" pitchFamily="34" charset="0"/>
                <a:ea typeface="ＭＳ Ｐゴシック" pitchFamily="34" charset="-128"/>
                <a:cs typeface="Times New Roman" pitchFamily="18" charset="0"/>
              </a:rPr>
              <a:t>such as recreation &amp; aesthetics, aquatic life 			 propagation, drinking water sources </a:t>
            </a: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Responses to nutrients are </a:t>
            </a:r>
            <a:r>
              <a:rPr lang="en-US" sz="1200" u="sng" dirty="0">
                <a:latin typeface="Arial" pitchFamily="34" charset="0"/>
                <a:ea typeface="ＭＳ Ｐゴシック" pitchFamily="34" charset="-128"/>
                <a:cs typeface="Times New Roman" pitchFamily="18" charset="0"/>
              </a:rPr>
              <a:t>highly</a:t>
            </a:r>
            <a:r>
              <a:rPr lang="en-US" sz="1200" dirty="0">
                <a:latin typeface="Arial" pitchFamily="34" charset="0"/>
                <a:ea typeface="ＭＳ Ｐゴシック" pitchFamily="34" charset="-128"/>
                <a:cs typeface="Times New Roman" pitchFamily="18" charset="0"/>
              </a:rPr>
              <a:t> variable.</a:t>
            </a:r>
            <a:r>
              <a:rPr lang="en-US" sz="1200" baseline="0" dirty="0">
                <a:latin typeface="Arial" pitchFamily="34" charset="0"/>
                <a:ea typeface="ＭＳ Ｐゴシック" pitchFamily="34" charset="-128"/>
                <a:cs typeface="Times New Roman" pitchFamily="18" charset="0"/>
              </a:rPr>
              <a:t>  For example the </a:t>
            </a:r>
            <a:r>
              <a:rPr lang="en-US" sz="1200" dirty="0">
                <a:latin typeface="Arial" pitchFamily="34" charset="0"/>
                <a:ea typeface="ＭＳ Ｐゴシック" pitchFamily="34" charset="-128"/>
                <a:cs typeface="Times New Roman" pitchFamily="18" charset="0"/>
              </a:rPr>
              <a:t>effect of TN and TP on </a:t>
            </a:r>
            <a:r>
              <a:rPr lang="en-US" sz="1200" dirty="0" err="1">
                <a:latin typeface="Arial" pitchFamily="34" charset="0"/>
                <a:ea typeface="ＭＳ Ｐゴシック" pitchFamily="34" charset="-128"/>
                <a:cs typeface="Times New Roman" pitchFamily="18" charset="0"/>
              </a:rPr>
              <a:t>chl</a:t>
            </a:r>
            <a:r>
              <a:rPr lang="en-US" sz="1200" dirty="0">
                <a:latin typeface="Arial" pitchFamily="34" charset="0"/>
                <a:ea typeface="ＭＳ Ｐゴシック" pitchFamily="34" charset="-128"/>
                <a:cs typeface="Times New Roman" pitchFamily="18" charset="0"/>
              </a:rPr>
              <a:t> </a:t>
            </a:r>
            <a:r>
              <a:rPr lang="en-US" sz="1200" i="1" dirty="0">
                <a:latin typeface="Arial" pitchFamily="34" charset="0"/>
                <a:ea typeface="ＭＳ Ｐゴシック" pitchFamily="34" charset="-128"/>
                <a:cs typeface="Times New Roman" pitchFamily="18" charset="0"/>
              </a:rPr>
              <a:t>a</a:t>
            </a:r>
            <a:r>
              <a:rPr lang="en-US" sz="1200" dirty="0">
                <a:latin typeface="Arial" pitchFamily="34" charset="0"/>
                <a:ea typeface="ＭＳ Ｐゴシック" pitchFamily="34" charset="-128"/>
                <a:cs typeface="Times New Roman" pitchFamily="18" charset="0"/>
              </a:rPr>
              <a:t>  </a:t>
            </a:r>
          </a:p>
          <a:p>
            <a:pPr marL="0" marR="0" indent="457200" algn="l" defTabSz="381000" rtl="0" eaLnBrk="0" fontAlgn="base" latinLnBrk="0" hangingPunct="0">
              <a:lnSpc>
                <a:spcPct val="90000"/>
              </a:lnSpc>
              <a:spcBef>
                <a:spcPct val="30000"/>
              </a:spcBef>
              <a:spcAft>
                <a:spcPct val="0"/>
              </a:spcAft>
              <a:buClr>
                <a:srgbClr val="000090"/>
              </a:buClr>
              <a:buSzTx/>
              <a:buFont typeface="Wingdings" pitchFamily="2" charset="2"/>
              <a:buChar char="Ø"/>
              <a:tabLst/>
              <a:defRPr/>
            </a:pPr>
            <a:r>
              <a:rPr lang="en-US" sz="1200" dirty="0">
                <a:latin typeface="Arial" pitchFamily="34" charset="0"/>
                <a:ea typeface="ＭＳ Ｐゴシック" pitchFamily="34" charset="-128"/>
                <a:cs typeface="Times New Roman" pitchFamily="18" charset="0"/>
              </a:rPr>
              <a:t>No consensus on how to derive criteria. Initial EPA guidance criteria were problematic,</a:t>
            </a:r>
            <a:r>
              <a:rPr lang="en-US" sz="1200" baseline="0" dirty="0">
                <a:latin typeface="Arial" pitchFamily="34" charset="0"/>
                <a:ea typeface="ＭＳ Ｐゴシック" pitchFamily="34" charset="-128"/>
                <a:cs typeface="Times New Roman" pitchFamily="18" charset="0"/>
              </a:rPr>
              <a:t> and at this point they are unsure of the preferred methodology themselves – focusing on nutrient reduction strategies.</a:t>
            </a:r>
          </a:p>
          <a:p>
            <a:pPr marL="0" indent="457200" defTabSz="381000">
              <a:lnSpc>
                <a:spcPct val="90000"/>
              </a:lnSpc>
              <a:buClr>
                <a:srgbClr val="000090"/>
              </a:buClr>
              <a:buFont typeface="Wingdings" pitchFamily="2" charset="2"/>
              <a:buChar char="Ø"/>
            </a:pPr>
            <a:endParaRPr lang="en-US" sz="12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Independent criteria or “weight-of evidence”?</a:t>
            </a: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Limitations in using historical monitoring data, which</a:t>
            </a:r>
            <a:r>
              <a:rPr lang="en-US" sz="1200" baseline="0" dirty="0">
                <a:latin typeface="Arial" pitchFamily="34" charset="0"/>
                <a:ea typeface="ＭＳ Ｐゴシック" pitchFamily="34" charset="-128"/>
                <a:cs typeface="Times New Roman" pitchFamily="18" charset="0"/>
              </a:rPr>
              <a:t> I’ll be discussing more in a bit</a:t>
            </a:r>
            <a:endParaRPr lang="en-US" sz="12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None/>
            </a:pPr>
            <a:r>
              <a:rPr lang="en-US" sz="1200" baseline="0" dirty="0">
                <a:latin typeface="Arial" pitchFamily="34" charset="0"/>
                <a:ea typeface="ＭＳ Ｐゴシック" pitchFamily="34" charset="-128"/>
                <a:cs typeface="Times New Roman" pitchFamily="18" charset="0"/>
              </a:rPr>
              <a:t>And as Raj eluded to:</a:t>
            </a:r>
            <a:endParaRPr lang="en-US" sz="12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There</a:t>
            </a:r>
            <a:r>
              <a:rPr lang="en-US" sz="1200" baseline="0" dirty="0">
                <a:latin typeface="Arial" pitchFamily="34" charset="0"/>
                <a:ea typeface="ＭＳ Ｐゴシック" pitchFamily="34" charset="-128"/>
                <a:cs typeface="Times New Roman" pitchFamily="18" charset="0"/>
              </a:rPr>
              <a:t> is a h</a:t>
            </a:r>
            <a:r>
              <a:rPr lang="en-US" sz="1200" dirty="0">
                <a:latin typeface="Arial" pitchFamily="34" charset="0"/>
                <a:ea typeface="ＭＳ Ｐゴシック" pitchFamily="34" charset="-128"/>
                <a:cs typeface="Times New Roman" pitchFamily="18" charset="0"/>
              </a:rPr>
              <a:t>igh concern about regulatory impacts from</a:t>
            </a:r>
            <a:r>
              <a:rPr lang="en-US" sz="1200" baseline="0" dirty="0">
                <a:latin typeface="Arial" pitchFamily="34" charset="0"/>
                <a:ea typeface="ＭＳ Ｐゴシック" pitchFamily="34" charset="-128"/>
                <a:cs typeface="Times New Roman" pitchFamily="18" charset="0"/>
              </a:rPr>
              <a:t> stakeholders</a:t>
            </a:r>
            <a:endParaRPr lang="en-US" sz="1200" dirty="0">
              <a:latin typeface="Arial" pitchFamily="34" charset="0"/>
              <a:ea typeface="ＭＳ Ｐゴシック" pitchFamily="34" charset="-128"/>
              <a:cs typeface="Times New Roman" pitchFamily="18" charset="0"/>
            </a:endParaRPr>
          </a:p>
          <a:p>
            <a:endParaRPr lang="en-US" dirty="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eaLnBrk="0" hangingPunct="0"/>
            <a:fld id="{132A4575-34D5-4A34-AFB8-3BC30BF10DCE}" type="slidenum">
              <a:rPr lang="en-US" sz="1200"/>
              <a:pPr algn="r" defTabSz="931811" eaLnBrk="0" hangingPunct="0"/>
              <a:t>3</a:t>
            </a:fld>
            <a:endParaRPr 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1400" dirty="0">
                <a:latin typeface="Arial" pitchFamily="34" charset="0"/>
                <a:ea typeface="ＭＳ Ｐゴシック" pitchFamily="34" charset="-128"/>
              </a:rPr>
              <a:t>What data does standards look at when working</a:t>
            </a:r>
            <a:r>
              <a:rPr lang="en-US" sz="1400" baseline="0" dirty="0">
                <a:latin typeface="Arial" pitchFamily="34" charset="0"/>
                <a:ea typeface="ＭＳ Ｐゴシック" pitchFamily="34" charset="-128"/>
              </a:rPr>
              <a:t> on nutrient criteria.</a:t>
            </a:r>
          </a:p>
          <a:p>
            <a:r>
              <a:rPr lang="en-US" sz="1400" b="0" i="0" baseline="0" dirty="0">
                <a:latin typeface="Arial" pitchFamily="34" charset="0"/>
                <a:ea typeface="ＭＳ Ｐゴシック" pitchFamily="34" charset="-128"/>
              </a:rPr>
              <a:t>The table shows Ambient Water Reporting Limits (AWRL), Practical Quantitation Limits (PQL) and Limit of Quantitation (LOQ) for the water quality parameters (Nitrate, Nitrite, Nitrate plus Nitrate, TKN, Total Phosphorus, and Chlorophyll-a)</a:t>
            </a:r>
          </a:p>
          <a:p>
            <a:r>
              <a:rPr lang="en-US" sz="1400" b="1" i="1" baseline="0" dirty="0">
                <a:latin typeface="Arial" pitchFamily="34" charset="0"/>
                <a:ea typeface="ＭＳ Ｐゴシック" pitchFamily="34" charset="-128"/>
              </a:rPr>
              <a:t>For the Nitrogen parameters these are not the dissolved methods, even though din is often collected in  research </a:t>
            </a:r>
            <a:r>
              <a:rPr lang="en-US" sz="1400" b="1" i="1" baseline="0" dirty="0" err="1">
                <a:latin typeface="Arial" pitchFamily="34" charset="0"/>
                <a:ea typeface="ＭＳ Ｐゴシック" pitchFamily="34" charset="-128"/>
              </a:rPr>
              <a:t>stu.dies</a:t>
            </a:r>
            <a:r>
              <a:rPr lang="en-US" sz="1400" b="1" i="1" baseline="0" dirty="0">
                <a:latin typeface="Arial" pitchFamily="34" charset="0"/>
                <a:ea typeface="ＭＳ Ｐゴシック" pitchFamily="34" charset="-128"/>
              </a:rPr>
              <a:t>, there is not enough dissolved data  to consider for my purposes and I am not sure about the comparability, etc. , and 0</a:t>
            </a:r>
          </a:p>
          <a:p>
            <a:endParaRPr lang="en-US" sz="1400" baseline="0" dirty="0">
              <a:latin typeface="Arial" pitchFamily="34" charset="0"/>
              <a:ea typeface="ＭＳ Ｐゴシック" pitchFamily="34" charset="-128"/>
            </a:endParaRPr>
          </a:p>
          <a:p>
            <a:r>
              <a:rPr lang="en-US" sz="1400" baseline="0" dirty="0">
                <a:latin typeface="Arial" pitchFamily="34" charset="0"/>
                <a:ea typeface="ＭＳ Ｐゴシック" pitchFamily="34" charset="-128"/>
              </a:rPr>
              <a:t>Additionally (as Jill mentioned) EPA says thou shall have not only TP criteria but also TN criteria, so we have to calculate TN using what we have</a:t>
            </a:r>
          </a:p>
          <a:p>
            <a:pPr>
              <a:buFont typeface="Arial" pitchFamily="34" charset="0"/>
              <a:buChar char="•"/>
            </a:pPr>
            <a:r>
              <a:rPr lang="en-US" sz="1400" baseline="0" dirty="0">
                <a:latin typeface="Arial" pitchFamily="34" charset="0"/>
                <a:ea typeface="ＭＳ Ｐゴシック" pitchFamily="34" charset="-128"/>
              </a:rPr>
              <a:t> current methodology Nitrate plus Nitrite + TKN or Nitrate + Nitrite +TKN </a:t>
            </a:r>
          </a:p>
          <a:p>
            <a:pPr>
              <a:buFont typeface="Arial" pitchFamily="34" charset="0"/>
              <a:buChar char="•"/>
            </a:pPr>
            <a:r>
              <a:rPr lang="en-US" sz="1400" baseline="0" dirty="0">
                <a:latin typeface="Arial" pitchFamily="34" charset="0"/>
                <a:ea typeface="ＭＳ Ｐゴシック" pitchFamily="34" charset="-128"/>
              </a:rPr>
              <a:t> Gets a little complicated because there are two parameters for </a:t>
            </a:r>
            <a:r>
              <a:rPr lang="en-US" sz="1400" baseline="0" dirty="0" err="1">
                <a:latin typeface="Arial" pitchFamily="34" charset="0"/>
                <a:ea typeface="ＭＳ Ｐゴシック" pitchFamily="34" charset="-128"/>
              </a:rPr>
              <a:t>Nit+Nit</a:t>
            </a:r>
            <a:r>
              <a:rPr lang="en-US" sz="1400" baseline="0" dirty="0">
                <a:latin typeface="Arial" pitchFamily="34" charset="0"/>
                <a:ea typeface="ＭＳ Ｐゴシック" pitchFamily="34" charset="-128"/>
              </a:rPr>
              <a:t>, and not all the nitrogen parameters are always collected.</a:t>
            </a:r>
          </a:p>
          <a:p>
            <a:pPr>
              <a:buFont typeface="Arial" pitchFamily="34" charset="0"/>
              <a:buChar char="•"/>
            </a:pPr>
            <a:r>
              <a:rPr lang="en-US" sz="1400" baseline="0" dirty="0">
                <a:latin typeface="Arial" pitchFamily="34" charset="0"/>
                <a:ea typeface="ＭＳ Ｐゴシック" pitchFamily="34" charset="-128"/>
              </a:rPr>
              <a:t> The TN calculation results in a &lt;0.24 reporting limit, or at least that’s how it has been explained to me</a:t>
            </a:r>
          </a:p>
          <a:p>
            <a:pPr>
              <a:buFont typeface="Arial" pitchFamily="34" charset="0"/>
              <a:buNone/>
            </a:pPr>
            <a:r>
              <a:rPr lang="en-US" sz="1400" baseline="0" dirty="0">
                <a:latin typeface="Arial" pitchFamily="34" charset="0"/>
                <a:ea typeface="ＭＳ Ｐゴシック" pitchFamily="34" charset="-128"/>
              </a:rPr>
              <a:t>Other variables' of interest are transparency, 24 hour DO, flow, Fish and </a:t>
            </a:r>
            <a:r>
              <a:rPr lang="en-US" sz="1400" baseline="0" dirty="0" err="1">
                <a:latin typeface="Arial" pitchFamily="34" charset="0"/>
                <a:ea typeface="ＭＳ Ｐゴシック" pitchFamily="34" charset="-128"/>
              </a:rPr>
              <a:t>Benthics</a:t>
            </a:r>
            <a:r>
              <a:rPr lang="en-US" sz="1400" baseline="0" dirty="0">
                <a:latin typeface="Arial" pitchFamily="34" charset="0"/>
                <a:ea typeface="ＭＳ Ｐゴシック" pitchFamily="34" charset="-128"/>
              </a:rPr>
              <a:t>, Benthic </a:t>
            </a:r>
            <a:r>
              <a:rPr lang="en-US" sz="1400" baseline="0" dirty="0" err="1">
                <a:latin typeface="Arial" pitchFamily="34" charset="0"/>
                <a:ea typeface="ＭＳ Ｐゴシック" pitchFamily="34" charset="-128"/>
              </a:rPr>
              <a:t>chl</a:t>
            </a:r>
            <a:r>
              <a:rPr lang="en-US" sz="1400" baseline="0" dirty="0">
                <a:latin typeface="Arial" pitchFamily="34" charset="0"/>
                <a:ea typeface="ＭＳ Ｐゴシック" pitchFamily="34" charset="-128"/>
              </a:rPr>
              <a:t>-a, </a:t>
            </a:r>
            <a:r>
              <a:rPr lang="en-US" sz="1400" baseline="0" dirty="0" err="1">
                <a:latin typeface="Arial" pitchFamily="34" charset="0"/>
                <a:ea typeface="ＭＳ Ｐゴシック" pitchFamily="34" charset="-128"/>
              </a:rPr>
              <a:t>periphyton</a:t>
            </a:r>
            <a:r>
              <a:rPr lang="en-US" sz="1400" baseline="0" dirty="0">
                <a:latin typeface="Arial" pitchFamily="34" charset="0"/>
                <a:ea typeface="ＭＳ Ｐゴシック" pitchFamily="34" charset="-128"/>
              </a:rPr>
              <a:t> (streams), etc.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98F97CA-44E4-4D80-8098-D863FBDE4FF0}" type="slidenum">
              <a:rPr lang="en-US" smtClean="0">
                <a:latin typeface="Arial" pitchFamily="34" charset="0"/>
                <a:ea typeface="ＭＳ Ｐゴシック" pitchFamily="34" charset="-128"/>
              </a:rPr>
              <a:pPr/>
              <a:t>4</a:t>
            </a:fld>
            <a:endParaRPr lang="en-US">
              <a:latin typeface="Arial" pitchFamily="34" charset="0"/>
              <a:ea typeface="ＭＳ Ｐゴシック"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0" indent="457200" defTabSz="381000">
              <a:lnSpc>
                <a:spcPct val="90000"/>
              </a:lnSpc>
              <a:buClr>
                <a:srgbClr val="000090"/>
              </a:buClr>
              <a:buFont typeface="Wingdings" pitchFamily="2" charset="2"/>
              <a:buNone/>
            </a:pPr>
            <a:r>
              <a:rPr lang="en-US" sz="1400" b="1" dirty="0">
                <a:latin typeface="Arial" pitchFamily="34" charset="0"/>
                <a:ea typeface="ＭＳ Ｐゴシック" pitchFamily="34" charset="-128"/>
                <a:cs typeface="Times New Roman" pitchFamily="18" charset="0"/>
              </a:rPr>
              <a:t>Standards</a:t>
            </a:r>
            <a:r>
              <a:rPr lang="en-US" sz="1400" b="1" baseline="0" dirty="0">
                <a:latin typeface="Arial" pitchFamily="34" charset="0"/>
                <a:ea typeface="ＭＳ Ｐゴシック" pitchFamily="34" charset="-128"/>
                <a:cs typeface="Times New Roman" pitchFamily="18" charset="0"/>
              </a:rPr>
              <a:t> uses the data by: </a:t>
            </a:r>
            <a:endParaRPr lang="en-US" sz="1400" b="1"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400" dirty="0">
                <a:latin typeface="Arial" pitchFamily="34" charset="0"/>
                <a:ea typeface="ＭＳ Ｐゴシック" pitchFamily="34" charset="-128"/>
                <a:cs typeface="Times New Roman" pitchFamily="18" charset="0"/>
              </a:rPr>
              <a:t>Looking at mean or median or some percentile,  and examine trends in the data, by station,</a:t>
            </a:r>
            <a:r>
              <a:rPr lang="en-US" sz="1400" baseline="0" dirty="0">
                <a:latin typeface="Arial" pitchFamily="34" charset="0"/>
                <a:ea typeface="ＭＳ Ｐゴシック" pitchFamily="34" charset="-128"/>
                <a:cs typeface="Times New Roman" pitchFamily="18" charset="0"/>
              </a:rPr>
              <a:t> segment or water body grouping</a:t>
            </a:r>
            <a:endParaRPr lang="en-US" sz="14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400" dirty="0">
                <a:latin typeface="Arial" pitchFamily="34" charset="0"/>
                <a:ea typeface="ＭＳ Ｐゴシック" pitchFamily="34" charset="-128"/>
                <a:cs typeface="Times New Roman" pitchFamily="18" charset="0"/>
              </a:rPr>
              <a:t>Examine stressor response or indicator, look at impacted versus </a:t>
            </a:r>
            <a:r>
              <a:rPr lang="en-US" sz="1400" dirty="0" err="1">
                <a:latin typeface="Arial" pitchFamily="34" charset="0"/>
                <a:ea typeface="ＭＳ Ｐゴシック" pitchFamily="34" charset="-128"/>
                <a:cs typeface="Times New Roman" pitchFamily="18" charset="0"/>
              </a:rPr>
              <a:t>unimpacted</a:t>
            </a:r>
            <a:r>
              <a:rPr lang="en-US" sz="1400" dirty="0">
                <a:latin typeface="Arial" pitchFamily="34" charset="0"/>
                <a:ea typeface="ＭＳ Ｐゴシック" pitchFamily="34" charset="-128"/>
                <a:cs typeface="Times New Roman" pitchFamily="18" charset="0"/>
              </a:rPr>
              <a:t> water bodies, and/or examine</a:t>
            </a:r>
            <a:r>
              <a:rPr lang="en-US" sz="1400" baseline="0" dirty="0">
                <a:latin typeface="Arial" pitchFamily="34" charset="0"/>
                <a:ea typeface="ＭＳ Ｐゴシック" pitchFamily="34" charset="-128"/>
                <a:cs typeface="Times New Roman" pitchFamily="18" charset="0"/>
              </a:rPr>
              <a:t> the </a:t>
            </a:r>
            <a:r>
              <a:rPr lang="en-US" sz="1400" dirty="0">
                <a:latin typeface="Arial" pitchFamily="34" charset="0"/>
                <a:ea typeface="ＭＳ Ｐゴシック" pitchFamily="34" charset="-128"/>
                <a:cs typeface="Times New Roman" pitchFamily="18" charset="0"/>
              </a:rPr>
              <a:t> historical conditions  and account</a:t>
            </a:r>
            <a:r>
              <a:rPr lang="en-US" sz="1400" baseline="0" dirty="0">
                <a:latin typeface="Arial" pitchFamily="34" charset="0"/>
                <a:ea typeface="ＭＳ Ｐゴシック" pitchFamily="34" charset="-128"/>
                <a:cs typeface="Times New Roman" pitchFamily="18" charset="0"/>
              </a:rPr>
              <a:t> for </a:t>
            </a:r>
            <a:r>
              <a:rPr lang="en-US" sz="1400" dirty="0">
                <a:latin typeface="Arial" pitchFamily="34" charset="0"/>
                <a:ea typeface="ＭＳ Ｐゴシック" pitchFamily="34" charset="-128"/>
                <a:cs typeface="Times New Roman" pitchFamily="18" charset="0"/>
              </a:rPr>
              <a:t>variability</a:t>
            </a:r>
          </a:p>
          <a:p>
            <a:pPr marL="0" indent="457200" defTabSz="381000">
              <a:lnSpc>
                <a:spcPct val="90000"/>
              </a:lnSpc>
              <a:buClr>
                <a:srgbClr val="000090"/>
              </a:buClr>
              <a:buFont typeface="Wingdings" pitchFamily="2" charset="2"/>
              <a:buChar char="Ø"/>
            </a:pPr>
            <a:r>
              <a:rPr lang="en-US" sz="1400" dirty="0">
                <a:latin typeface="Arial" pitchFamily="34" charset="0"/>
                <a:ea typeface="ＭＳ Ｐゴシック" pitchFamily="34" charset="-128"/>
                <a:cs typeface="Times New Roman" pitchFamily="18" charset="0"/>
              </a:rPr>
              <a:t>Traditionally </a:t>
            </a:r>
            <a:r>
              <a:rPr lang="en-US" sz="1400" baseline="0" dirty="0">
                <a:latin typeface="Arial" pitchFamily="34" charset="0"/>
                <a:ea typeface="ＭＳ Ｐゴシック" pitchFamily="34" charset="-128"/>
                <a:cs typeface="Times New Roman" pitchFamily="18" charset="0"/>
              </a:rPr>
              <a:t> one half of the &lt; value is substituted for values reported as less than in the SWQMIS database, when analyzing and/or summarizing the data.  Need to keep in mind that we don’t see all the particulars of each data point, we  are usually doing relatively large data downloads </a:t>
            </a:r>
          </a:p>
          <a:p>
            <a:pPr marL="0" indent="457200" defTabSz="381000">
              <a:lnSpc>
                <a:spcPct val="90000"/>
              </a:lnSpc>
              <a:buClr>
                <a:srgbClr val="000090"/>
              </a:buClr>
              <a:buFont typeface="Wingdings" pitchFamily="2" charset="2"/>
              <a:buNone/>
            </a:pPr>
            <a:r>
              <a:rPr lang="en-US" sz="1400" baseline="0" dirty="0">
                <a:latin typeface="Arial" pitchFamily="34" charset="0"/>
                <a:ea typeface="ＭＳ Ｐゴシック" pitchFamily="34" charset="-128"/>
                <a:cs typeface="Times New Roman" pitchFamily="18" charset="0"/>
              </a:rPr>
              <a:t>For our discussion….</a:t>
            </a:r>
          </a:p>
          <a:p>
            <a:pPr marL="0" indent="457200" defTabSz="381000">
              <a:lnSpc>
                <a:spcPct val="90000"/>
              </a:lnSpc>
              <a:buClr>
                <a:srgbClr val="000090"/>
              </a:buClr>
              <a:buFont typeface="Wingdings" pitchFamily="2" charset="2"/>
              <a:buNone/>
            </a:pPr>
            <a:r>
              <a:rPr lang="en-US" sz="1400" baseline="0" dirty="0">
                <a:latin typeface="Arial" pitchFamily="34" charset="0"/>
                <a:ea typeface="ＭＳ Ｐゴシック" pitchFamily="34" charset="-128"/>
                <a:cs typeface="Times New Roman" pitchFamily="18" charset="0"/>
              </a:rPr>
              <a:t>	~  When  I say censored value or &lt; value I mean the value that is reported as &lt; the data in SWQMIS</a:t>
            </a:r>
          </a:p>
          <a:p>
            <a:pPr marL="0" lvl="1" indent="457200" defTabSz="381000">
              <a:lnSpc>
                <a:spcPct val="90000"/>
              </a:lnSpc>
              <a:buClr>
                <a:srgbClr val="000090"/>
              </a:buClr>
              <a:buFont typeface="Wingdings" pitchFamily="2" charset="2"/>
              <a:buNone/>
            </a:pPr>
            <a:r>
              <a:rPr lang="en-US" sz="1400" baseline="0" dirty="0">
                <a:latin typeface="Arial" pitchFamily="34" charset="0"/>
                <a:ea typeface="ＭＳ Ｐゴシック" pitchFamily="34" charset="-128"/>
                <a:cs typeface="Times New Roman" pitchFamily="18" charset="0"/>
              </a:rPr>
              <a:t>	~  Pre 2000/2003 these &lt; values could be the method detection limit or post 2000-2005 it could be the limit of </a:t>
            </a:r>
            <a:r>
              <a:rPr lang="en-US" sz="1400" baseline="0" dirty="0" err="1">
                <a:latin typeface="Arial" pitchFamily="34" charset="0"/>
                <a:ea typeface="ＭＳ Ｐゴシック" pitchFamily="34" charset="-128"/>
                <a:cs typeface="Times New Roman" pitchFamily="18" charset="0"/>
              </a:rPr>
              <a:t>quantitation</a:t>
            </a:r>
            <a:r>
              <a:rPr lang="en-US" sz="1400" baseline="0" dirty="0">
                <a:latin typeface="Arial" pitchFamily="34" charset="0"/>
                <a:ea typeface="ＭＳ Ｐゴシック" pitchFamily="34" charset="-128"/>
                <a:cs typeface="Times New Roman" pitchFamily="18" charset="0"/>
              </a:rPr>
              <a:t> LOQ which could be at or below the Ambient Water Reporting Limit  AWRL (I believe Steve Gibson will be talking about these more later)</a:t>
            </a:r>
          </a:p>
          <a:p>
            <a:endParaRPr lang="en-US" dirty="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eaLnBrk="0" hangingPunct="0"/>
            <a:fld id="{45FFFD2A-F30E-4223-81C4-456144729B44}" type="slidenum">
              <a:rPr lang="en-US" sz="1200"/>
              <a:pPr algn="r" defTabSz="931863" eaLnBrk="0" hangingPunct="0"/>
              <a:t>5</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b="1" baseline="0" dirty="0">
                <a:latin typeface="Arial" pitchFamily="34" charset="0"/>
                <a:ea typeface="ＭＳ Ｐゴシック" pitchFamily="34" charset="-128"/>
              </a:rPr>
              <a:t>Here is where we have to start really thinking about the data and how to use it, and for that matter what it means…..</a:t>
            </a:r>
          </a:p>
          <a:p>
            <a:pPr marL="0" indent="457200" defTabSz="381000">
              <a:lnSpc>
                <a:spcPct val="90000"/>
              </a:lnSpc>
              <a:buClr>
                <a:srgbClr val="000090"/>
              </a:buClr>
              <a:buFont typeface="Wingdings" pitchFamily="2" charset="2"/>
              <a:buChar char="Ø"/>
            </a:pPr>
            <a:r>
              <a:rPr lang="en-US" sz="1200" b="1" dirty="0">
                <a:latin typeface="Arial" pitchFamily="34" charset="0"/>
                <a:ea typeface="ＭＳ Ｐゴシック" pitchFamily="34" charset="-128"/>
                <a:cs typeface="Times New Roman" pitchFamily="18" charset="0"/>
              </a:rPr>
              <a:t>Censored Value </a:t>
            </a:r>
            <a:r>
              <a:rPr lang="en-US" sz="1200" dirty="0">
                <a:latin typeface="Arial" pitchFamily="34" charset="0"/>
                <a:ea typeface="ＭＳ Ｐゴシック" pitchFamily="34" charset="-128"/>
                <a:cs typeface="Times New Roman" pitchFamily="18" charset="0"/>
              </a:rPr>
              <a:t>or &lt; values can cause issues data analysis</a:t>
            </a:r>
          </a:p>
          <a:p>
            <a:pPr marL="0" indent="457200" defTabSz="381000">
              <a:lnSpc>
                <a:spcPct val="90000"/>
              </a:lnSpc>
              <a:buClr>
                <a:srgbClr val="000090"/>
              </a:buClr>
              <a:buFont typeface="Wingdings" pitchFamily="2" charset="2"/>
              <a:buNone/>
            </a:pPr>
            <a:r>
              <a:rPr lang="en-US" sz="1200" dirty="0">
                <a:latin typeface="Arial" pitchFamily="34" charset="0"/>
                <a:ea typeface="ＭＳ Ｐゴシック" pitchFamily="34" charset="-128"/>
                <a:cs typeface="Times New Roman" pitchFamily="18" charset="0"/>
              </a:rPr>
              <a:t>- Analysis with substitution compromised at anywhere from 10-30%</a:t>
            </a:r>
          </a:p>
          <a:p>
            <a:pPr marL="0" indent="457200" defTabSz="381000">
              <a:lnSpc>
                <a:spcPct val="90000"/>
              </a:lnSpc>
              <a:buClr>
                <a:srgbClr val="000090"/>
              </a:buClr>
              <a:buFontTx/>
              <a:buChar char="-"/>
            </a:pPr>
            <a:r>
              <a:rPr lang="en-US" sz="1200" dirty="0">
                <a:latin typeface="Arial" pitchFamily="34" charset="0"/>
                <a:ea typeface="ＭＳ Ｐゴシック" pitchFamily="34" charset="-128"/>
                <a:cs typeface="Times New Roman" pitchFamily="18" charset="0"/>
              </a:rPr>
              <a:t>And require different statistical</a:t>
            </a:r>
            <a:r>
              <a:rPr lang="en-US" sz="1200" baseline="0" dirty="0">
                <a:latin typeface="Arial" pitchFamily="34" charset="0"/>
                <a:ea typeface="ＭＳ Ｐゴシック" pitchFamily="34" charset="-128"/>
                <a:cs typeface="Times New Roman" pitchFamily="18" charset="0"/>
              </a:rPr>
              <a:t> analysis such as survival analysis, to avoid error produced from substitutions.  The major draw back to this is it is a little more complicated and harder to explain </a:t>
            </a:r>
          </a:p>
          <a:p>
            <a:pPr marL="0" indent="457200" defTabSz="381000">
              <a:lnSpc>
                <a:spcPct val="90000"/>
              </a:lnSpc>
              <a:buClr>
                <a:srgbClr val="000090"/>
              </a:buClr>
              <a:buFontTx/>
              <a:buChar char="-"/>
            </a:pPr>
            <a:r>
              <a:rPr lang="en-US" sz="1200" baseline="0" dirty="0">
                <a:latin typeface="Arial" pitchFamily="34" charset="0"/>
                <a:ea typeface="ＭＳ Ｐゴシック" pitchFamily="34" charset="-128"/>
                <a:cs typeface="Times New Roman" pitchFamily="18" charset="0"/>
              </a:rPr>
              <a:t>Currently we are investigating these methodologies to better deal with our existing dataset</a:t>
            </a:r>
          </a:p>
          <a:p>
            <a:pPr marL="0" indent="457200" defTabSz="381000">
              <a:lnSpc>
                <a:spcPct val="90000"/>
              </a:lnSpc>
              <a:buClr>
                <a:srgbClr val="000090"/>
              </a:buClr>
              <a:buFontTx/>
              <a:buNone/>
            </a:pPr>
            <a:r>
              <a:rPr lang="en-US" sz="1200" b="1" baseline="0" dirty="0">
                <a:latin typeface="Arial" pitchFamily="34" charset="0"/>
                <a:ea typeface="ＭＳ Ｐゴシック" pitchFamily="34" charset="-128"/>
                <a:cs typeface="Times New Roman" pitchFamily="18" charset="0"/>
              </a:rPr>
              <a:t>Other Major Considerations when looking at the data include:</a:t>
            </a:r>
            <a:endParaRPr lang="en-US" sz="1200" b="1"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Lack of paired data to examine relationships, as I mentioned we need to calculate TN, or examine response variables</a:t>
            </a:r>
            <a:r>
              <a:rPr lang="en-US" sz="1200" baseline="0" dirty="0">
                <a:latin typeface="Arial" pitchFamily="34" charset="0"/>
                <a:ea typeface="ＭＳ Ｐゴシック" pitchFamily="34" charset="-128"/>
                <a:cs typeface="Times New Roman" pitchFamily="18" charset="0"/>
              </a:rPr>
              <a:t> such as </a:t>
            </a:r>
            <a:r>
              <a:rPr lang="en-US" sz="1200" baseline="0" dirty="0" err="1">
                <a:latin typeface="Arial" pitchFamily="34" charset="0"/>
                <a:ea typeface="ＭＳ Ｐゴシック" pitchFamily="34" charset="-128"/>
                <a:cs typeface="Times New Roman" pitchFamily="18" charset="0"/>
              </a:rPr>
              <a:t>chl</a:t>
            </a:r>
            <a:r>
              <a:rPr lang="en-US" sz="1200" baseline="0" dirty="0">
                <a:latin typeface="Arial" pitchFamily="34" charset="0"/>
                <a:ea typeface="ＭＳ Ｐゴシック" pitchFamily="34" charset="-128"/>
                <a:cs typeface="Times New Roman" pitchFamily="18" charset="0"/>
              </a:rPr>
              <a:t>-a, transparency, or </a:t>
            </a:r>
            <a:r>
              <a:rPr lang="en-US" sz="1200" baseline="0" dirty="0" err="1">
                <a:latin typeface="Arial" pitchFamily="34" charset="0"/>
                <a:ea typeface="ＭＳ Ｐゴシック" pitchFamily="34" charset="-128"/>
                <a:cs typeface="Times New Roman" pitchFamily="18" charset="0"/>
              </a:rPr>
              <a:t>periphyton</a:t>
            </a:r>
            <a:endParaRPr lang="en-US" sz="12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There</a:t>
            </a:r>
            <a:r>
              <a:rPr lang="en-US" sz="1200" baseline="0" dirty="0">
                <a:latin typeface="Arial" pitchFamily="34" charset="0"/>
                <a:ea typeface="ＭＳ Ｐゴシック" pitchFamily="34" charset="-128"/>
                <a:cs typeface="Times New Roman" pitchFamily="18" charset="0"/>
              </a:rPr>
              <a:t> have been c</a:t>
            </a:r>
            <a:r>
              <a:rPr lang="en-US" sz="1200" dirty="0">
                <a:latin typeface="Arial" pitchFamily="34" charset="0"/>
                <a:ea typeface="ＭＳ Ｐゴシック" pitchFamily="34" charset="-128"/>
                <a:cs typeface="Times New Roman" pitchFamily="18" charset="0"/>
              </a:rPr>
              <a:t>hanges in sampling </a:t>
            </a:r>
            <a:r>
              <a:rPr lang="en-US" sz="1200" baseline="0" dirty="0">
                <a:latin typeface="Arial" pitchFamily="34" charset="0"/>
                <a:ea typeface="ＭＳ Ｐゴシック" pitchFamily="34" charset="-128"/>
                <a:cs typeface="Times New Roman" pitchFamily="18" charset="0"/>
              </a:rPr>
              <a:t> </a:t>
            </a:r>
            <a:r>
              <a:rPr lang="en-US" sz="1200" dirty="0">
                <a:latin typeface="Arial" pitchFamily="34" charset="0"/>
                <a:ea typeface="ＭＳ Ｐゴシック" pitchFamily="34" charset="-128"/>
                <a:cs typeface="Times New Roman" pitchFamily="18" charset="0"/>
              </a:rPr>
              <a:t>sites</a:t>
            </a:r>
            <a:r>
              <a:rPr lang="en-US" sz="1200" baseline="0" dirty="0">
                <a:latin typeface="Arial" pitchFamily="34" charset="0"/>
                <a:ea typeface="ＭＳ Ｐゴシック" pitchFamily="34" charset="-128"/>
                <a:cs typeface="Times New Roman" pitchFamily="18" charset="0"/>
              </a:rPr>
              <a:t>, collection methodology, reporting limits, etc. </a:t>
            </a:r>
          </a:p>
          <a:p>
            <a:pPr marL="0" indent="457200" defTabSz="381000">
              <a:lnSpc>
                <a:spcPct val="90000"/>
              </a:lnSpc>
              <a:buClr>
                <a:srgbClr val="000090"/>
              </a:buClr>
              <a:buFont typeface="Wingdings" pitchFamily="2" charset="2"/>
              <a:buChar char="Ø"/>
            </a:pPr>
            <a:r>
              <a:rPr lang="en-US" sz="1200" dirty="0">
                <a:latin typeface="Arial" pitchFamily="34" charset="0"/>
                <a:ea typeface="ＭＳ Ｐゴシック" pitchFamily="34" charset="-128"/>
                <a:cs typeface="Times New Roman" pitchFamily="18" charset="0"/>
              </a:rPr>
              <a:t> when</a:t>
            </a:r>
            <a:r>
              <a:rPr lang="en-US" sz="1200" baseline="0" dirty="0">
                <a:latin typeface="Arial" pitchFamily="34" charset="0"/>
                <a:ea typeface="ＭＳ Ｐゴシック" pitchFamily="34" charset="-128"/>
                <a:cs typeface="Times New Roman" pitchFamily="18" charset="0"/>
              </a:rPr>
              <a:t> it comes to </a:t>
            </a:r>
            <a:r>
              <a:rPr lang="en-US" sz="1200" dirty="0">
                <a:latin typeface="Arial" pitchFamily="34" charset="0"/>
                <a:ea typeface="ＭＳ Ｐゴシック" pitchFamily="34" charset="-128"/>
                <a:cs typeface="Times New Roman" pitchFamily="18" charset="0"/>
              </a:rPr>
              <a:t>Historical Data </a:t>
            </a:r>
            <a:r>
              <a:rPr lang="en-US" sz="1200" baseline="0" dirty="0">
                <a:latin typeface="Arial" pitchFamily="34" charset="0"/>
                <a:ea typeface="ＭＳ Ｐゴシック" pitchFamily="34" charset="-128"/>
                <a:cs typeface="Times New Roman" pitchFamily="18" charset="0"/>
              </a:rPr>
              <a:t> many questions come up that will need to be answered and discussed before data analysis</a:t>
            </a:r>
          </a:p>
          <a:p>
            <a:pPr marL="0" indent="457200" defTabSz="381000">
              <a:lnSpc>
                <a:spcPct val="90000"/>
              </a:lnSpc>
              <a:buClr>
                <a:srgbClr val="000090"/>
              </a:buClr>
              <a:buFont typeface="Wingdings" pitchFamily="2" charset="2"/>
              <a:buNone/>
            </a:pPr>
            <a:r>
              <a:rPr lang="en-US" sz="1200" baseline="0" dirty="0">
                <a:latin typeface="Arial" pitchFamily="34" charset="0"/>
                <a:ea typeface="ＭＳ Ｐゴシック" pitchFamily="34" charset="-128"/>
                <a:cs typeface="Times New Roman" pitchFamily="18" charset="0"/>
              </a:rPr>
              <a:t>Do we </a:t>
            </a:r>
            <a:r>
              <a:rPr lang="en-US" sz="1200" dirty="0">
                <a:latin typeface="Arial" pitchFamily="34" charset="0"/>
                <a:ea typeface="ＭＳ Ｐゴシック" pitchFamily="34" charset="-128"/>
                <a:cs typeface="Times New Roman" pitchFamily="18" charset="0"/>
              </a:rPr>
              <a:t>use old data</a:t>
            </a:r>
            <a:r>
              <a:rPr lang="en-US" sz="1200" baseline="0" dirty="0">
                <a:latin typeface="Arial" pitchFamily="34" charset="0"/>
                <a:ea typeface="ＭＳ Ｐゴシック" pitchFamily="34" charset="-128"/>
                <a:cs typeface="Times New Roman" pitchFamily="18" charset="0"/>
              </a:rPr>
              <a:t> or new data?  </a:t>
            </a:r>
            <a:r>
              <a:rPr lang="en-US" sz="1200" dirty="0">
                <a:latin typeface="Arial" pitchFamily="34" charset="0"/>
                <a:ea typeface="ＭＳ Ｐゴシック" pitchFamily="34" charset="-128"/>
                <a:cs typeface="Times New Roman" pitchFamily="18" charset="0"/>
              </a:rPr>
              <a:t>Do</a:t>
            </a:r>
            <a:r>
              <a:rPr lang="en-US" sz="1200" baseline="0" dirty="0">
                <a:latin typeface="Arial" pitchFamily="34" charset="0"/>
                <a:ea typeface="ＭＳ Ｐゴシック" pitchFamily="34" charset="-128"/>
                <a:cs typeface="Times New Roman" pitchFamily="18" charset="0"/>
              </a:rPr>
              <a:t> we</a:t>
            </a:r>
            <a:r>
              <a:rPr lang="en-US" sz="1200" dirty="0">
                <a:latin typeface="Arial" pitchFamily="34" charset="0"/>
                <a:ea typeface="ＭＳ Ｐゴシック" pitchFamily="34" charset="-128"/>
                <a:cs typeface="Times New Roman" pitchFamily="18" charset="0"/>
              </a:rPr>
              <a:t> censor old data</a:t>
            </a:r>
            <a:r>
              <a:rPr lang="en-US" sz="1200" baseline="0" dirty="0">
                <a:latin typeface="Arial" pitchFamily="34" charset="0"/>
                <a:ea typeface="ＭＳ Ｐゴシック" pitchFamily="34" charset="-128"/>
                <a:cs typeface="Times New Roman" pitchFamily="18" charset="0"/>
              </a:rPr>
              <a:t> to reflect current reporting methodology?</a:t>
            </a:r>
          </a:p>
          <a:p>
            <a:pPr marL="0" indent="457200" defTabSz="381000">
              <a:lnSpc>
                <a:spcPct val="90000"/>
              </a:lnSpc>
              <a:buClr>
                <a:srgbClr val="000090"/>
              </a:buClr>
              <a:buFont typeface="Wingdings" pitchFamily="2" charset="2"/>
              <a:buNone/>
            </a:pPr>
            <a:r>
              <a:rPr lang="en-US" sz="1200" baseline="0" dirty="0">
                <a:latin typeface="Arial" pitchFamily="34" charset="0"/>
                <a:ea typeface="ＭＳ Ｐゴシック" pitchFamily="34" charset="-128"/>
                <a:cs typeface="Times New Roman" pitchFamily="18" charset="0"/>
              </a:rPr>
              <a:t>Do we only use stations currently sampled? Do we combine adjacent stations, that are very similar?</a:t>
            </a:r>
          </a:p>
          <a:p>
            <a:pPr marL="0" indent="457200" defTabSz="381000">
              <a:lnSpc>
                <a:spcPct val="90000"/>
              </a:lnSpc>
              <a:buClr>
                <a:srgbClr val="000090"/>
              </a:buClr>
              <a:buFont typeface="Wingdings" pitchFamily="2" charset="2"/>
              <a:buNone/>
            </a:pPr>
            <a:r>
              <a:rPr lang="en-US" sz="1200" baseline="0" dirty="0">
                <a:latin typeface="Arial" pitchFamily="34" charset="0"/>
                <a:ea typeface="ＭＳ Ｐゴシック" pitchFamily="34" charset="-128"/>
                <a:cs typeface="Times New Roman" pitchFamily="18" charset="0"/>
              </a:rPr>
              <a:t>Are changes in methods comparable, such as </a:t>
            </a:r>
            <a:r>
              <a:rPr lang="en-US" sz="1200" baseline="0" dirty="0" err="1">
                <a:latin typeface="Arial" pitchFamily="34" charset="0"/>
                <a:ea typeface="ＭＳ Ｐゴシック" pitchFamily="34" charset="-128"/>
                <a:cs typeface="Times New Roman" pitchFamily="18" charset="0"/>
              </a:rPr>
              <a:t>spectrophotometric</a:t>
            </a:r>
            <a:r>
              <a:rPr lang="en-US" sz="1200" baseline="0" dirty="0">
                <a:latin typeface="Arial" pitchFamily="34" charset="0"/>
                <a:ea typeface="ＭＳ Ｐゴシック" pitchFamily="34" charset="-128"/>
                <a:cs typeface="Times New Roman" pitchFamily="18" charset="0"/>
              </a:rPr>
              <a:t> versus </a:t>
            </a:r>
            <a:r>
              <a:rPr lang="en-US" sz="1200" baseline="0" dirty="0" err="1">
                <a:latin typeface="Arial" pitchFamily="34" charset="0"/>
                <a:ea typeface="ＭＳ Ｐゴシック" pitchFamily="34" charset="-128"/>
                <a:cs typeface="Times New Roman" pitchFamily="18" charset="0"/>
              </a:rPr>
              <a:t>fluorometric</a:t>
            </a:r>
            <a:r>
              <a:rPr lang="en-US" sz="1200" baseline="0" dirty="0">
                <a:latin typeface="Arial" pitchFamily="34" charset="0"/>
                <a:ea typeface="ＭＳ Ｐゴシック" pitchFamily="34" charset="-128"/>
                <a:cs typeface="Times New Roman" pitchFamily="18" charset="0"/>
              </a:rPr>
              <a:t> chlorophyll a methods or the nitrate plus nitrite methods?  Is there publications that support the comparability or side by side studies in the lab?  Are they accessible to data users?</a:t>
            </a:r>
          </a:p>
          <a:p>
            <a:pPr marL="0" marR="0" lvl="1" indent="457200" algn="l" defTabSz="381000" rtl="0" eaLnBrk="0" fontAlgn="base" latinLnBrk="0" hangingPunct="0">
              <a:lnSpc>
                <a:spcPct val="90000"/>
              </a:lnSpc>
              <a:spcBef>
                <a:spcPct val="30000"/>
              </a:spcBef>
              <a:spcAft>
                <a:spcPct val="0"/>
              </a:spcAft>
              <a:buClr>
                <a:srgbClr val="000090"/>
              </a:buClr>
              <a:buSzTx/>
              <a:buFont typeface="Wingdings" pitchFamily="2" charset="2"/>
              <a:buNone/>
              <a:tabLst/>
              <a:defRPr/>
            </a:pPr>
            <a:r>
              <a:rPr lang="en-US" sz="1200" baseline="0" dirty="0">
                <a:latin typeface="Arial" pitchFamily="34" charset="0"/>
                <a:ea typeface="ＭＳ Ｐゴシック" pitchFamily="34" charset="-128"/>
                <a:cs typeface="Times New Roman" pitchFamily="18" charset="0"/>
              </a:rPr>
              <a:t>Crazy data points - </a:t>
            </a:r>
            <a:r>
              <a:rPr lang="en-US" sz="1400" baseline="0" dirty="0">
                <a:latin typeface="Arial" pitchFamily="34" charset="0"/>
                <a:ea typeface="ＭＳ Ｐゴシック" pitchFamily="34" charset="-128"/>
                <a:cs typeface="Times New Roman" pitchFamily="18" charset="0"/>
              </a:rPr>
              <a:t>- there are some odd data occasionally, really high values or crazy low values – could be error or outlier or something?????</a:t>
            </a:r>
            <a:endParaRPr lang="en-US" sz="140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None/>
            </a:pPr>
            <a:endParaRPr lang="en-US" sz="1200" baseline="0" dirty="0">
              <a:latin typeface="Arial" pitchFamily="34" charset="0"/>
              <a:ea typeface="ＭＳ Ｐゴシック" pitchFamily="34" charset="-128"/>
              <a:cs typeface="Times New Roman" pitchFamily="18" charset="0"/>
            </a:endParaRPr>
          </a:p>
          <a:p>
            <a:pPr marL="0" indent="457200" defTabSz="381000">
              <a:lnSpc>
                <a:spcPct val="90000"/>
              </a:lnSpc>
              <a:buClr>
                <a:srgbClr val="000090"/>
              </a:buClr>
              <a:buFont typeface="Wingdings" pitchFamily="2" charset="2"/>
              <a:buNone/>
            </a:pPr>
            <a:r>
              <a:rPr lang="en-US" sz="1200" baseline="0" dirty="0">
                <a:latin typeface="Arial" pitchFamily="34" charset="0"/>
                <a:ea typeface="ＭＳ Ｐゴシック" pitchFamily="34" charset="-128"/>
                <a:cs typeface="Times New Roman" pitchFamily="18" charset="0"/>
              </a:rPr>
              <a:t>These are all things to consider when looking at the data and trying to figure out what is appropriate for standards development, for that matter it is probably things that should be considered whenever working with sampling or analysis of a water body.</a:t>
            </a:r>
            <a:endParaRPr lang="en-US" sz="1200" dirty="0">
              <a:latin typeface="Arial" pitchFamily="34" charset="0"/>
              <a:ea typeface="ＭＳ Ｐゴシック" pitchFamily="34" charset="-128"/>
              <a:cs typeface="Times New Roman" pitchFamily="18" charset="0"/>
            </a:endParaRPr>
          </a:p>
          <a:p>
            <a:endParaRPr lang="en-US" baseline="0" dirty="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Laguna Madre Segment 2491 Station 13446 – Historical and currently sampled station</a:t>
            </a:r>
          </a:p>
        </p:txBody>
      </p:sp>
      <p:sp>
        <p:nvSpPr>
          <p:cNvPr id="4" name="Slide Number Placeholder 3"/>
          <p:cNvSpPr>
            <a:spLocks noGrp="1"/>
          </p:cNvSpPr>
          <p:nvPr>
            <p:ph type="sldNum" sz="quarter" idx="10"/>
          </p:nvPr>
        </p:nvSpPr>
        <p:spPr/>
        <p:txBody>
          <a:bodyPr/>
          <a:lstStyle/>
          <a:p>
            <a:pPr>
              <a:defRPr/>
            </a:pPr>
            <a:fld id="{B1632030-60EB-4E5E-BA6B-31163BF0971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eaLnBrk="0" hangingPunct="0"/>
            <a:fld id="{45FFFD2A-F30E-4223-81C4-456144729B44}" type="slidenum">
              <a:rPr lang="en-US" sz="1200"/>
              <a:pPr algn="r" defTabSz="931811" eaLnBrk="0" hangingPunct="0"/>
              <a:t>7</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(going to look</a:t>
            </a:r>
            <a:r>
              <a:rPr lang="en-US" baseline="0" dirty="0">
                <a:latin typeface="Arial" pitchFamily="34" charset="0"/>
                <a:ea typeface="ＭＳ Ｐゴシック" pitchFamily="34" charset="-128"/>
              </a:rPr>
              <a:t> at graphs now, for the upcoming graphs, sampling dates will be along the X axis, the value for the parameters of interest will be long the Y axis, and parameters will be color and shape coded)</a:t>
            </a:r>
            <a:endParaRPr lang="en-US" dirty="0">
              <a:latin typeface="Arial" pitchFamily="34" charset="0"/>
              <a:ea typeface="ＭＳ Ｐゴシック" pitchFamily="34" charset="-128"/>
            </a:endParaRPr>
          </a:p>
          <a:p>
            <a:endParaRPr lang="en-US" dirty="0">
              <a:latin typeface="Arial" pitchFamily="34" charset="0"/>
              <a:ea typeface="ＭＳ Ｐゴシック" pitchFamily="34" charset="-128"/>
            </a:endParaRPr>
          </a:p>
          <a:p>
            <a:r>
              <a:rPr lang="en-US" b="1" dirty="0">
                <a:latin typeface="Arial" pitchFamily="34" charset="0"/>
                <a:ea typeface="ＭＳ Ｐゴシック" pitchFamily="34" charset="-128"/>
              </a:rPr>
              <a:t>First Lets</a:t>
            </a:r>
            <a:r>
              <a:rPr lang="en-US" b="1" baseline="0" dirty="0">
                <a:latin typeface="Arial" pitchFamily="34" charset="0"/>
                <a:ea typeface="ＭＳ Ｐゴシック" pitchFamily="34" charset="-128"/>
              </a:rPr>
              <a:t> look at Chlorophyll a data for this station</a:t>
            </a:r>
          </a:p>
          <a:p>
            <a:pPr>
              <a:buFontTx/>
              <a:buChar char="-"/>
            </a:pPr>
            <a:r>
              <a:rPr lang="en-US" baseline="0" dirty="0">
                <a:latin typeface="Arial" pitchFamily="34" charset="0"/>
                <a:ea typeface="ＭＳ Ｐゴシック" pitchFamily="34" charset="-128"/>
              </a:rPr>
              <a:t>Good historical coverage</a:t>
            </a:r>
          </a:p>
          <a:p>
            <a:pPr>
              <a:buFontTx/>
              <a:buNone/>
            </a:pPr>
            <a:r>
              <a:rPr lang="en-US" baseline="0" dirty="0">
                <a:latin typeface="Arial" pitchFamily="34" charset="0"/>
                <a:ea typeface="ＭＳ Ｐゴシック" pitchFamily="34" charset="-128"/>
              </a:rPr>
              <a:t>But consider: This graph is showing the &lt; values at the value, so &lt;10 is shown as 10</a:t>
            </a:r>
          </a:p>
          <a:p>
            <a:pPr>
              <a:buFontTx/>
              <a:buChar char="-"/>
            </a:pPr>
            <a:r>
              <a:rPr lang="en-US" baseline="0" dirty="0">
                <a:latin typeface="Arial" pitchFamily="34" charset="0"/>
                <a:ea typeface="ＭＳ Ｐゴシック" pitchFamily="34" charset="-128"/>
              </a:rPr>
              <a:t>There was a change in method </a:t>
            </a:r>
          </a:p>
          <a:p>
            <a:pPr>
              <a:buFontTx/>
              <a:buChar char="-"/>
            </a:pPr>
            <a:r>
              <a:rPr lang="en-US" baseline="0" dirty="0">
                <a:latin typeface="Arial" pitchFamily="34" charset="0"/>
                <a:ea typeface="ＭＳ Ｐゴシック" pitchFamily="34" charset="-128"/>
              </a:rPr>
              <a:t>There were changes in reporting limits over time, with the AWRL of 10ug/L for about 4 or so years</a:t>
            </a:r>
          </a:p>
          <a:p>
            <a:pPr>
              <a:buFontTx/>
              <a:buChar char="-"/>
            </a:pPr>
            <a:r>
              <a:rPr lang="en-US" baseline="0" dirty="0">
                <a:latin typeface="Arial" pitchFamily="34" charset="0"/>
                <a:ea typeface="ＭＳ Ｐゴシック" pitchFamily="34" charset="-128"/>
              </a:rPr>
              <a:t>When looking at these data, you get the idea that using substitution would, and could have affect on your analysis</a:t>
            </a:r>
          </a:p>
          <a:p>
            <a:pPr>
              <a:buFontTx/>
              <a:buChar char="-"/>
            </a:pPr>
            <a:r>
              <a:rPr lang="en-US" baseline="0" dirty="0">
                <a:latin typeface="Arial" pitchFamily="34" charset="0"/>
                <a:ea typeface="ＭＳ Ｐゴシック" pitchFamily="34" charset="-128"/>
              </a:rPr>
              <a:t>Also looking at upper percentile or distribution of newer data with lower detection limits is picks up more of the data</a:t>
            </a:r>
          </a:p>
          <a:p>
            <a:pPr>
              <a:buFontTx/>
              <a:buNone/>
            </a:pPr>
            <a:endParaRPr lang="en-US" baseline="0" dirty="0">
              <a:latin typeface="Arial" pitchFamily="34" charset="0"/>
              <a:ea typeface="ＭＳ Ｐゴシック" pitchFamily="34" charset="-128"/>
            </a:endParaRPr>
          </a:p>
          <a:p>
            <a:pPr>
              <a:buFontTx/>
              <a:buNone/>
            </a:pPr>
            <a:r>
              <a:rPr lang="en-US" baseline="0" dirty="0">
                <a:latin typeface="Arial" pitchFamily="34" charset="0"/>
                <a:ea typeface="ＭＳ Ｐゴシック" pitchFamily="34" charset="-128"/>
              </a:rPr>
              <a:t>SAMPLE SIZE, MEAN, MEDIAN, 75</a:t>
            </a:r>
            <a:r>
              <a:rPr lang="en-US" baseline="30000" dirty="0">
                <a:latin typeface="Arial" pitchFamily="34" charset="0"/>
                <a:ea typeface="ＭＳ Ｐゴシック" pitchFamily="34" charset="-128"/>
              </a:rPr>
              <a:t>th</a:t>
            </a:r>
            <a:endParaRPr lang="en-US" baseline="0" dirty="0">
              <a:latin typeface="Arial" pitchFamily="34" charset="0"/>
              <a:ea typeface="ＭＳ Ｐゴシック" pitchFamily="34" charset="-128"/>
            </a:endParaRPr>
          </a:p>
          <a:p>
            <a:pPr>
              <a:buFontTx/>
              <a:buNone/>
            </a:pPr>
            <a:endParaRPr lang="en-US" baseline="0" dirty="0">
              <a:latin typeface="Arial" pitchFamily="34" charset="0"/>
              <a:ea typeface="ＭＳ Ｐゴシック" pitchFamily="34" charset="-128"/>
            </a:endParaRPr>
          </a:p>
          <a:p>
            <a:pPr>
              <a:buFontTx/>
              <a:buNone/>
            </a:pPr>
            <a:endParaRPr lang="en-US" baseline="0" dirty="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eaLnBrk="0" hangingPunct="0"/>
            <a:fld id="{45FFFD2A-F30E-4223-81C4-456144729B44}" type="slidenum">
              <a:rPr lang="en-US" sz="1200"/>
              <a:pPr algn="r" defTabSz="931811" eaLnBrk="0" hangingPunct="0"/>
              <a:t>8</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400" dirty="0">
                <a:latin typeface="Arial" pitchFamily="34" charset="0"/>
                <a:ea typeface="ＭＳ Ｐゴシック" pitchFamily="34" charset="-128"/>
              </a:rPr>
              <a:t>Here is</a:t>
            </a:r>
            <a:r>
              <a:rPr lang="en-US" sz="1400" baseline="0" dirty="0">
                <a:latin typeface="Arial" pitchFamily="34" charset="0"/>
                <a:ea typeface="ＭＳ Ｐゴシック" pitchFamily="34" charset="-128"/>
              </a:rPr>
              <a:t> a graph of the nitrogen parameters historically (Note I cut off some of the TKN values above 0.5 for this presentation, they are some up there, after around 1993)</a:t>
            </a:r>
          </a:p>
          <a:p>
            <a:endParaRPr lang="en-US" sz="1400" dirty="0">
              <a:latin typeface="Arial" pitchFamily="34" charset="0"/>
              <a:ea typeface="ＭＳ Ｐゴシック" pitchFamily="34" charset="-128"/>
            </a:endParaRPr>
          </a:p>
          <a:p>
            <a:pPr>
              <a:buFontTx/>
              <a:buChar char="-"/>
            </a:pPr>
            <a:r>
              <a:rPr lang="en-US" sz="1400" baseline="0" dirty="0">
                <a:latin typeface="Arial" pitchFamily="34" charset="0"/>
                <a:ea typeface="ＭＳ Ｐゴシック" pitchFamily="34" charset="-128"/>
              </a:rPr>
              <a:t> We notice we have had changes in methods or parameters collected</a:t>
            </a:r>
          </a:p>
          <a:p>
            <a:pPr>
              <a:buFontTx/>
              <a:buChar char="-"/>
            </a:pPr>
            <a:r>
              <a:rPr lang="en-US" sz="1400" baseline="0" dirty="0">
                <a:latin typeface="Arial" pitchFamily="34" charset="0"/>
                <a:ea typeface="ＭＳ Ｐゴシック" pitchFamily="34" charset="-128"/>
              </a:rPr>
              <a:t> There has been some odd reporting limits or &lt;, as I mentioned MDLs, maybe some dilution driven reporting limits?</a:t>
            </a:r>
          </a:p>
          <a:p>
            <a:pPr>
              <a:buFontTx/>
              <a:buChar char="-"/>
            </a:pPr>
            <a:r>
              <a:rPr lang="en-US" sz="1400" baseline="0" dirty="0">
                <a:latin typeface="Arial" pitchFamily="34" charset="0"/>
                <a:ea typeface="ＭＳ Ｐゴシック" pitchFamily="34" charset="-128"/>
              </a:rPr>
              <a:t> A change in </a:t>
            </a:r>
            <a:r>
              <a:rPr lang="en-US" sz="1400" baseline="0" dirty="0" err="1">
                <a:latin typeface="Arial" pitchFamily="34" charset="0"/>
                <a:ea typeface="ＭＳ Ｐゴシック" pitchFamily="34" charset="-128"/>
              </a:rPr>
              <a:t>Nit+Nit</a:t>
            </a:r>
            <a:r>
              <a:rPr lang="en-US" sz="1400" baseline="0" dirty="0">
                <a:latin typeface="Arial" pitchFamily="34" charset="0"/>
                <a:ea typeface="ＭＳ Ｐゴシック" pitchFamily="34" charset="-128"/>
              </a:rPr>
              <a:t> method or at least what was reported.</a:t>
            </a:r>
          </a:p>
          <a:p>
            <a:pPr>
              <a:buFontTx/>
              <a:buChar char="-"/>
            </a:pPr>
            <a:r>
              <a:rPr lang="en-US" sz="1400" baseline="0" dirty="0">
                <a:latin typeface="Arial" pitchFamily="34" charset="0"/>
                <a:ea typeface="ＭＳ Ｐゴシック" pitchFamily="34" charset="-128"/>
              </a:rPr>
              <a:t> Remember I mentioned that there were some suspect values – these reported Nitrite  values are high </a:t>
            </a:r>
          </a:p>
          <a:p>
            <a:pPr>
              <a:buFontTx/>
              <a:buChar char="-"/>
            </a:pPr>
            <a:r>
              <a:rPr lang="en-US" sz="1400" baseline="0" dirty="0">
                <a:latin typeface="Arial" pitchFamily="34" charset="0"/>
                <a:ea typeface="ＭＳ Ｐゴシック" pitchFamily="34" charset="-128"/>
              </a:rPr>
              <a:t> if I calculated TN I’d have a lot of &lt; 0.24s</a:t>
            </a:r>
          </a:p>
          <a:p>
            <a:pPr>
              <a:buFontTx/>
              <a:buChar char="-"/>
            </a:pPr>
            <a:endParaRPr lang="en-US" sz="1400" baseline="0" dirty="0">
              <a:latin typeface="Arial" pitchFamily="34" charset="0"/>
              <a:ea typeface="ＭＳ Ｐゴシック" pitchFamily="34" charset="-128"/>
            </a:endParaRPr>
          </a:p>
          <a:p>
            <a:pPr>
              <a:buFontTx/>
              <a:buChar char="-"/>
            </a:pPr>
            <a:r>
              <a:rPr lang="en-US" sz="1400" baseline="0" dirty="0">
                <a:latin typeface="Arial" pitchFamily="34" charset="0"/>
                <a:ea typeface="ＭＳ Ｐゴシック" pitchFamily="34" charset="-128"/>
              </a:rPr>
              <a:t>TKN is picking up most of the time, however if I applied the &lt;0.2 value which is the AWRL and LOQ of most labs we would have some non detects </a:t>
            </a:r>
          </a:p>
          <a:p>
            <a:pPr>
              <a:buFontTx/>
              <a:buChar char="-"/>
            </a:pPr>
            <a:endParaRPr lang="en-US" sz="1400" baseline="0" dirty="0">
              <a:latin typeface="Arial" pitchFamily="34" charset="0"/>
              <a:ea typeface="ＭＳ Ｐゴシック" pitchFamily="34" charset="-128"/>
            </a:endParaRPr>
          </a:p>
          <a:p>
            <a:pPr>
              <a:buFontTx/>
              <a:buChar char="-"/>
            </a:pPr>
            <a:endParaRPr lang="en-US" dirty="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w="9525">
            <a:noFill/>
            <a:miter lim="800000"/>
            <a:headEnd/>
            <a:tailEnd/>
          </a:ln>
        </p:spPr>
        <p:txBody>
          <a:bodyPr lIns="93172" tIns="46587" rIns="93172" bIns="46587" anchor="b"/>
          <a:lstStyle/>
          <a:p>
            <a:pPr algn="r" defTabSz="931811" eaLnBrk="0" hangingPunct="0"/>
            <a:fld id="{45FFFD2A-F30E-4223-81C4-456144729B44}" type="slidenum">
              <a:rPr lang="en-US" sz="1200"/>
              <a:pPr algn="r" defTabSz="931811" eaLnBrk="0" hangingPunct="0"/>
              <a:t>9</a:t>
            </a:fld>
            <a:endParaRPr 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dirty="0">
                <a:latin typeface="Arial" pitchFamily="34" charset="0"/>
                <a:ea typeface="ＭＳ Ｐゴシック" pitchFamily="34" charset="-128"/>
              </a:rPr>
              <a:t>Here is a graph of the phosphorus</a:t>
            </a:r>
            <a:r>
              <a:rPr lang="en-US" baseline="0" dirty="0">
                <a:latin typeface="Arial" pitchFamily="34" charset="0"/>
                <a:ea typeface="ＭＳ Ｐゴシック" pitchFamily="34" charset="-128"/>
              </a:rPr>
              <a:t> collected at the same Laguna Madre station</a:t>
            </a:r>
          </a:p>
          <a:p>
            <a:pPr>
              <a:buFontTx/>
              <a:buChar char="-"/>
            </a:pPr>
            <a:r>
              <a:rPr lang="en-US" baseline="0" dirty="0">
                <a:latin typeface="Arial" pitchFamily="34" charset="0"/>
                <a:ea typeface="ＭＳ Ｐゴシック" pitchFamily="34" charset="-128"/>
              </a:rPr>
              <a:t>Again there are the reporting limits that come into effect around 2000</a:t>
            </a:r>
          </a:p>
          <a:p>
            <a:pPr>
              <a:buFontTx/>
              <a:buChar char="-"/>
            </a:pPr>
            <a:r>
              <a:rPr lang="en-US" baseline="0" dirty="0">
                <a:latin typeface="Arial" pitchFamily="34" charset="0"/>
                <a:ea typeface="ＭＳ Ｐゴシック" pitchFamily="34" charset="-128"/>
              </a:rPr>
              <a:t>Affects the descriptive statistics,  but not the 75th </a:t>
            </a:r>
            <a:r>
              <a:rPr lang="en-US" baseline="0" dirty="0" err="1">
                <a:latin typeface="Arial" pitchFamily="34" charset="0"/>
                <a:ea typeface="ＭＳ Ｐゴシック" pitchFamily="34" charset="-128"/>
              </a:rPr>
              <a:t>pecentile</a:t>
            </a:r>
            <a:r>
              <a:rPr lang="en-US" baseline="0" dirty="0">
                <a:latin typeface="Arial" pitchFamily="34" charset="0"/>
                <a:ea typeface="ＭＳ Ｐゴシック" pitchFamily="34" charset="-128"/>
              </a:rPr>
              <a:t> </a:t>
            </a:r>
          </a:p>
          <a:p>
            <a:endParaRPr lang="en-US" dirty="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1D311-429C-4C48-9858-371814EF8202}" type="slidenum">
              <a:rPr lang="en-US"/>
              <a:pPr>
                <a:defRPr/>
              </a:pPr>
              <a:t>‹#›</a:t>
            </a:fld>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C1C7F1-3565-49D9-8FF1-88B4CE8E30BD}" type="slidenum">
              <a:rPr lang="en-US"/>
              <a:pPr>
                <a:defRPr/>
              </a:pPr>
              <a:t>‹#›</a:t>
            </a:fld>
            <a:endParaRPr lang="en-US"/>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3E7705-C76C-437B-955B-989772BA6961}" type="slidenum">
              <a:rPr lang="en-US"/>
              <a:pPr>
                <a:defRPr/>
              </a:pPr>
              <a:t>‹#›</a:t>
            </a:fld>
            <a:endParaRPr lang="en-US"/>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D75BCA-F425-40BE-931C-6E36B6915FF0}" type="slidenum">
              <a:rPr lang="en-US"/>
              <a:pPr>
                <a:defRPr/>
              </a:pPr>
              <a:t>‹#›</a:t>
            </a:fld>
            <a:endParaRPr lang="en-US"/>
          </a:p>
        </p:txBody>
      </p:sp>
    </p:spTree>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47248-F24F-440A-ACCF-3D1B0FE8DCE5}" type="slidenum">
              <a:rPr lang="en-US"/>
              <a:pPr>
                <a:defRPr/>
              </a:pPr>
              <a:t>‹#›</a:t>
            </a:fld>
            <a:endParaRPr lang="en-US"/>
          </a:p>
        </p:txBody>
      </p:sp>
    </p:spTree>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1FB5A-C3B8-4403-B2A5-B2253D13A976}" type="slidenum">
              <a:rPr lang="en-US"/>
              <a:pPr>
                <a:defRPr/>
              </a:pPr>
              <a:t>‹#›</a:t>
            </a:fld>
            <a:endParaRPr lang="en-US"/>
          </a:p>
        </p:txBody>
      </p:sp>
    </p:spTree>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12464C-31AB-42B3-A691-0A95B08503F4}" type="slidenum">
              <a:rPr lang="en-US"/>
              <a:pPr>
                <a:defRPr/>
              </a:pPr>
              <a:t>‹#›</a:t>
            </a:fld>
            <a:endParaRPr lang="en-US"/>
          </a:p>
        </p:txBody>
      </p:sp>
    </p:spTree>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DAADAB-4880-4131-9914-20632FA7E308}" type="slidenum">
              <a:rPr lang="en-US"/>
              <a:pPr>
                <a:defRPr/>
              </a:pPr>
              <a:t>‹#›</a:t>
            </a:fld>
            <a:endParaRPr lang="en-US"/>
          </a:p>
        </p:txBody>
      </p:sp>
    </p:spTree>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2AD381-27FF-4173-9A3C-2210D85C1402}" type="slidenum">
              <a:rPr lang="en-US"/>
              <a:pPr>
                <a:defRPr/>
              </a:pPr>
              <a:t>‹#›</a:t>
            </a:fld>
            <a:endParaRPr lang="en-US"/>
          </a:p>
        </p:txBody>
      </p:sp>
    </p:spTree>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66BDCB-C160-4E44-B5A4-4AA66F0F380D}" type="slidenum">
              <a:rPr lang="en-US"/>
              <a:pPr>
                <a:defRPr/>
              </a:pPr>
              <a:t>‹#›</a:t>
            </a:fld>
            <a:endParaRPr lang="en-US"/>
          </a:p>
        </p:txBody>
      </p:sp>
    </p:spTree>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08D19D-6FC6-4CC2-85A2-AD45C8C5F6C9}" type="slidenum">
              <a:rPr lang="en-US"/>
              <a:pPr>
                <a:defRPr/>
              </a:pPr>
              <a:t>‹#›</a:t>
            </a:fld>
            <a:endParaRPr lang="en-US"/>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408C1F-7B22-4560-B38C-61A17D42BAF2}" type="slidenum">
              <a:rPr lang="en-US"/>
              <a:pPr>
                <a:defRPr/>
              </a:pPr>
              <a:t>‹#›</a:t>
            </a:fld>
            <a:endParaRPr lang="en-US"/>
          </a:p>
        </p:txBody>
      </p:sp>
    </p:spTree>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8671E6-B7A5-4008-A0AB-B441A2B46EC2}" type="slidenum">
              <a:rPr lang="en-US"/>
              <a:pPr>
                <a:defRPr/>
              </a:pPr>
              <a:t>‹#›</a:t>
            </a:fld>
            <a:endParaRPr lang="en-US"/>
          </a:p>
        </p:txBody>
      </p:sp>
    </p:spTree>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4DABB-77A9-42B3-8B6F-AD4ECA259B8F}" type="slidenum">
              <a:rPr lang="en-US"/>
              <a:pPr>
                <a:defRPr/>
              </a:pPr>
              <a:t>‹#›</a:t>
            </a:fld>
            <a:endParaRPr lang="en-US"/>
          </a:p>
        </p:txBody>
      </p:sp>
    </p:spTree>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834EA5-C93E-40EC-B534-2CF01B380089}" type="slidenum">
              <a:rPr lang="en-US"/>
              <a:pPr>
                <a:defRPr/>
              </a:pPr>
              <a:t>‹#›</a:t>
            </a:fld>
            <a:endParaRPr lang="en-US"/>
          </a:p>
        </p:txBody>
      </p:sp>
    </p:spTree>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83882-F7A5-492D-870E-433064EA08B4}"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83882-F7A5-492D-870E-433064EA08B4}"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83882-F7A5-492D-870E-433064EA08B4}"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83882-F7A5-492D-870E-433064EA08B4}"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83882-F7A5-492D-870E-433064EA08B4}" type="datetimeFigureOut">
              <a:rPr lang="en-US" smtClean="0"/>
              <a:pPr/>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83882-F7A5-492D-870E-433064EA08B4}" type="datetimeFigureOut">
              <a:rPr lang="en-US" smtClean="0"/>
              <a:pPr/>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C4A658-A0FE-46C1-BD18-A3D51760F8E8}" type="slidenum">
              <a:rPr lang="en-US" smtClean="0"/>
              <a:pPr>
                <a:defRPr/>
              </a:pPr>
              <a:t>‹#›</a:t>
            </a:fld>
            <a:endParaRPr lang="en-US"/>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38A637-5B89-4987-BF99-A9EAC3BFF3C2}" type="slidenum">
              <a:rPr lang="en-US"/>
              <a:pPr>
                <a:defRPr/>
              </a:pPr>
              <a:t>‹#›</a:t>
            </a:fld>
            <a:endParaRPr lang="en-US"/>
          </a:p>
        </p:txBody>
      </p:sp>
    </p:spTree>
  </p:cSld>
  <p:clrMapOvr>
    <a:masterClrMapping/>
  </p:clrMapOvr>
  <p:transition>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83882-F7A5-492D-870E-433064EA08B4}"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83882-F7A5-492D-870E-433064EA08B4}" type="datetimeFigureOut">
              <a:rPr lang="en-US" smtClean="0"/>
              <a:pPr/>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83882-F7A5-492D-870E-433064EA08B4}"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83882-F7A5-492D-870E-433064EA08B4}" type="datetimeFigureOut">
              <a:rPr lang="en-US" smtClean="0"/>
              <a:pPr/>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D9DB8-3F9C-471D-BDE8-E568F5D9757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22ADA7-0B0E-4AD3-8E28-9E0F8CA2767D}" type="slidenum">
              <a:rPr lang="en-US"/>
              <a:pPr>
                <a:defRPr/>
              </a:pPr>
              <a:t>‹#›</a:t>
            </a:fld>
            <a:endParaRPr lang="en-US"/>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4EAE1C-A58B-4A3B-B128-521465B44FCD}" type="slidenum">
              <a:rPr lang="en-US"/>
              <a:pPr>
                <a:defRPr/>
              </a:pPr>
              <a:t>‹#›</a:t>
            </a:fld>
            <a:endParaRPr lang="en-US"/>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836D24-6E6C-4E0B-8CFF-BA4265648E03}" type="slidenum">
              <a:rPr lang="en-US"/>
              <a:pPr>
                <a:defRPr/>
              </a:pPr>
              <a:t>‹#›</a:t>
            </a:fld>
            <a:endParaRPr lang="en-US"/>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D06581-E163-43EF-AEA6-E4284089EC91}" type="slidenum">
              <a:rPr lang="en-US"/>
              <a:pPr>
                <a:defRPr/>
              </a:pPr>
              <a:t>‹#›</a:t>
            </a:fld>
            <a:endParaRPr lang="en-US"/>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2411B3-3A66-4858-9D52-3D346626F572}" type="slidenum">
              <a:rPr lang="en-US"/>
              <a:pPr>
                <a:defRPr/>
              </a:pPr>
              <a:t>‹#›</a:t>
            </a:fld>
            <a:endParaRPr lang="en-US"/>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6EEFA-975E-4CDA-9BB1-9F848C803493}" type="slidenum">
              <a:rPr lang="en-US"/>
              <a:pPr>
                <a:defRPr/>
              </a:pPr>
              <a:t>‹#›</a:t>
            </a:fld>
            <a:endParaRPr lang="en-US"/>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55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55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9" charset="-128"/>
                <a:cs typeface="+mn-cs"/>
              </a:defRPr>
            </a:lvl1pPr>
          </a:lstStyle>
          <a:p>
            <a:pPr>
              <a:defRPr/>
            </a:pPr>
            <a:fld id="{2D5EBDB8-03A5-437D-8BAD-F2888D346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ransition>
    <p:cover dir="r"/>
  </p:transition>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mn-ea"/>
                <a:cs typeface="+mn-cs"/>
              </a:defRPr>
            </a:lvl1pPr>
          </a:lstStyle>
          <a:p>
            <a:pPr>
              <a:defRPr/>
            </a:pPr>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cs typeface="+mn-cs"/>
              </a:defRPr>
            </a:lvl1pPr>
          </a:lstStyle>
          <a:p>
            <a:pPr>
              <a:defRPr/>
            </a:pP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109" charset="-128"/>
                <a:cs typeface="+mn-cs"/>
              </a:defRPr>
            </a:lvl1pPr>
          </a:lstStyle>
          <a:p>
            <a:pPr>
              <a:defRPr/>
            </a:pPr>
            <a:fld id="{2AA20350-7A6E-43DC-A1FB-6089EC6333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ransition>
    <p:cover dir="r"/>
  </p:transition>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D5EBDB8-03A5-437D-8BAD-F2888D34697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transition>
    <p:cover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urie.eng@tceq.texas.gov"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hyperlink" Target="http://earth.eo.esa.int/cgi-bin/satimgsql.pl?search=&amp;sat=12&amp;f=1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www.mymanatee.org/home/government/departments/natural-resources/environmental-protection/air-and-watershed-management/special-topic-numeric-criteria.html"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bwMode="auto">
          <a:xfrm>
            <a:off x="685800" y="381000"/>
            <a:ext cx="7696200" cy="1662113"/>
          </a:xfrm>
          <a:prstGeom prst="rect">
            <a:avLst/>
          </a:prstGeom>
          <a:ln>
            <a:miter lim="800000"/>
            <a:headEnd/>
            <a:tailEnd/>
          </a:ln>
        </p:spPr>
        <p:txBody>
          <a:bodyPr wrap="square" lIns="0" tIns="0" rIns="0" bIns="0">
            <a:spAutoFit/>
          </a:bodyPr>
          <a:lstStyle/>
          <a:p>
            <a:pPr defTabSz="381000">
              <a:defRPr/>
            </a:pPr>
            <a:r>
              <a:rPr lang="en-US" sz="3600" dirty="0">
                <a:solidFill>
                  <a:srgbClr val="002060"/>
                </a:solidFill>
                <a:effectLst>
                  <a:outerShdw blurRad="38100" dist="38100" dir="2700000" algn="tl">
                    <a:srgbClr val="000000">
                      <a:alpha val="43137"/>
                    </a:srgbClr>
                  </a:outerShdw>
                </a:effectLst>
                <a:latin typeface="Arial Bold" pitchFamily="-109" charset="0"/>
                <a:ea typeface="Arial Bold" pitchFamily="-109" charset="0"/>
                <a:cs typeface="Arial Bold" pitchFamily="-109" charset="0"/>
              </a:rPr>
              <a:t>Standards: How do we use the data and what data do we need to establish future criteria </a:t>
            </a:r>
          </a:p>
        </p:txBody>
      </p:sp>
      <p:sp>
        <p:nvSpPr>
          <p:cNvPr id="5124" name="Rectangle 4"/>
          <p:cNvSpPr>
            <a:spLocks noGrp="1" noChangeArrowheads="1"/>
          </p:cNvSpPr>
          <p:nvPr>
            <p:ph type="body" idx="4294967295"/>
          </p:nvPr>
        </p:nvSpPr>
        <p:spPr bwMode="auto">
          <a:xfrm>
            <a:off x="457200" y="2057400"/>
            <a:ext cx="6172200" cy="3324225"/>
          </a:xfrm>
          <a:prstGeom prst="rect">
            <a:avLst/>
          </a:prstGeom>
          <a:ln>
            <a:miter lim="800000"/>
            <a:headEnd/>
            <a:tailEnd/>
          </a:ln>
        </p:spPr>
        <p:txBody>
          <a:bodyPr wrap="square" lIns="0" tIns="0" rIns="0" bIns="0">
            <a:spAutoFit/>
          </a:bodyPr>
          <a:lstStyle/>
          <a:p>
            <a:pPr marL="0" lvl="3" indent="457200" defTabSz="381000">
              <a:buClr>
                <a:srgbClr val="002060"/>
              </a:buClr>
              <a:buNone/>
              <a:defRPr/>
            </a:pPr>
            <a:endParaRPr lang="en-US" sz="2400" dirty="0">
              <a:solidFill>
                <a:srgbClr val="161645"/>
              </a:solidFill>
              <a:latin typeface="+mj-lt"/>
              <a:cs typeface="Arial" charset="0"/>
            </a:endParaRPr>
          </a:p>
          <a:p>
            <a:pPr marL="0" lvl="3" indent="457200" defTabSz="381000">
              <a:buClr>
                <a:srgbClr val="002060"/>
              </a:buClr>
              <a:buNone/>
              <a:defRPr/>
            </a:pPr>
            <a:r>
              <a:rPr lang="en-US" sz="2000" b="1" dirty="0">
                <a:solidFill>
                  <a:srgbClr val="161645"/>
                </a:solidFill>
                <a:latin typeface="Arial" pitchFamily="34" charset="0"/>
                <a:cs typeface="Arial" pitchFamily="34" charset="0"/>
              </a:rPr>
              <a:t>Laurie A. Eng Fisher</a:t>
            </a:r>
          </a:p>
          <a:p>
            <a:pPr marL="0" lvl="3" indent="457200" defTabSz="381000">
              <a:buClr>
                <a:srgbClr val="002060"/>
              </a:buClr>
              <a:buNone/>
              <a:defRPr/>
            </a:pPr>
            <a:r>
              <a:rPr lang="en-US" sz="2000" b="1" dirty="0">
                <a:solidFill>
                  <a:srgbClr val="161645"/>
                </a:solidFill>
                <a:latin typeface="Arial" pitchFamily="34" charset="0"/>
                <a:cs typeface="Arial" pitchFamily="34" charset="0"/>
              </a:rPr>
              <a:t>Water Quality Standards Group </a:t>
            </a:r>
          </a:p>
          <a:p>
            <a:pPr marL="0" lvl="3" indent="457200" defTabSz="381000">
              <a:buClr>
                <a:srgbClr val="002060"/>
              </a:buClr>
              <a:buNone/>
              <a:defRPr/>
            </a:pPr>
            <a:r>
              <a:rPr lang="en-US" sz="2000" b="1" dirty="0">
                <a:solidFill>
                  <a:srgbClr val="161645"/>
                </a:solidFill>
                <a:latin typeface="Arial" pitchFamily="34" charset="0"/>
                <a:cs typeface="Arial" pitchFamily="34" charset="0"/>
              </a:rPr>
              <a:t>Monitoring and Assessment Section</a:t>
            </a:r>
          </a:p>
          <a:p>
            <a:pPr marL="0" lvl="3" indent="457200" defTabSz="381000">
              <a:buClr>
                <a:srgbClr val="002060"/>
              </a:buClr>
              <a:buNone/>
              <a:defRPr/>
            </a:pPr>
            <a:endParaRPr lang="en-US" sz="2000" b="1" dirty="0">
              <a:solidFill>
                <a:srgbClr val="161645"/>
              </a:solidFill>
              <a:latin typeface="Arial" pitchFamily="34" charset="0"/>
              <a:cs typeface="Arial" pitchFamily="34" charset="0"/>
            </a:endParaRPr>
          </a:p>
          <a:p>
            <a:pPr marL="0" lvl="3" indent="457200" defTabSz="381000">
              <a:buClr>
                <a:srgbClr val="002060"/>
              </a:buClr>
              <a:buNone/>
              <a:defRPr/>
            </a:pPr>
            <a:r>
              <a:rPr lang="en-US" sz="2000" b="1" dirty="0">
                <a:solidFill>
                  <a:srgbClr val="161645"/>
                </a:solidFill>
                <a:latin typeface="Arial" pitchFamily="34" charset="0"/>
                <a:cs typeface="Arial" pitchFamily="34" charset="0"/>
              </a:rPr>
              <a:t>Tel. 512/239-1713</a:t>
            </a:r>
          </a:p>
          <a:p>
            <a:pPr marL="0" lvl="3" indent="457200" defTabSz="381000">
              <a:buClr>
                <a:srgbClr val="002060"/>
              </a:buClr>
              <a:buNone/>
              <a:defRPr/>
            </a:pPr>
            <a:r>
              <a:rPr lang="en-US" sz="2000" b="1" dirty="0">
                <a:solidFill>
                  <a:srgbClr val="161645"/>
                </a:solidFill>
                <a:latin typeface="Arial" pitchFamily="34" charset="0"/>
                <a:cs typeface="Arial" pitchFamily="34" charset="0"/>
                <a:hlinkClick r:id="rId3"/>
              </a:rPr>
              <a:t>Laurie.eng@tceq.texas.gov</a:t>
            </a:r>
            <a:endParaRPr lang="en-US" sz="2000" b="1" dirty="0">
              <a:solidFill>
                <a:srgbClr val="161645"/>
              </a:solidFill>
              <a:latin typeface="Arial" pitchFamily="34" charset="0"/>
              <a:cs typeface="Arial" pitchFamily="34" charset="0"/>
            </a:endParaRPr>
          </a:p>
          <a:p>
            <a:pPr marL="0" lvl="3" indent="457200" defTabSz="381000">
              <a:buClr>
                <a:srgbClr val="002060"/>
              </a:buClr>
              <a:buNone/>
              <a:defRPr/>
            </a:pPr>
            <a:endParaRPr lang="en-US" sz="2000" b="1" dirty="0">
              <a:solidFill>
                <a:srgbClr val="161645"/>
              </a:solidFill>
              <a:latin typeface="+mj-lt"/>
              <a:cs typeface="Arial" charset="0"/>
            </a:endParaRPr>
          </a:p>
          <a:p>
            <a:pPr marL="0" lvl="3" indent="457200" defTabSz="381000">
              <a:buClr>
                <a:srgbClr val="002060"/>
              </a:buClr>
              <a:buNone/>
              <a:defRPr/>
            </a:pPr>
            <a:endParaRPr lang="en-US" sz="2000" b="1" dirty="0">
              <a:solidFill>
                <a:srgbClr val="161645"/>
              </a:solidFill>
              <a:latin typeface="+mj-lt"/>
              <a:cs typeface="Arial" charset="0"/>
            </a:endParaRPr>
          </a:p>
        </p:txBody>
      </p:sp>
      <p:sp>
        <p:nvSpPr>
          <p:cNvPr id="5123" name="Rectangle 3">
            <a:extLst>
              <a:ext uri="{C183D7F6-B498-43B3-948B-1728B52AA6E4}">
                <adec:decorative xmlns:adec="http://schemas.microsoft.com/office/drawing/2017/decorative" val="1"/>
              </a:ext>
            </a:extLst>
          </p:cNvPr>
          <p:cNvSpPr>
            <a:spLocks noChangeArrowheads="1"/>
          </p:cNvSpPr>
          <p:nvPr/>
        </p:nvSpPr>
        <p:spPr bwMode="auto">
          <a:xfrm>
            <a:off x="228600" y="2286000"/>
            <a:ext cx="8674100" cy="103188"/>
          </a:xfrm>
          <a:prstGeom prst="rect">
            <a:avLst/>
          </a:prstGeom>
          <a:solidFill>
            <a:srgbClr val="000090"/>
          </a:solidFill>
          <a:ln w="9525">
            <a:noFill/>
            <a:miter lim="800000"/>
            <a:headEnd/>
            <a:tailEnd/>
          </a:ln>
        </p:spPr>
        <p:txBody>
          <a:bodyPr/>
          <a:lstStyle/>
          <a:p>
            <a:pPr eaLnBrk="0" hangingPunct="0"/>
            <a:endParaRPr lang="en-US" dirty="0">
              <a:solidFill>
                <a:srgbClr val="127F90"/>
              </a:solidFill>
            </a:endParaRPr>
          </a:p>
        </p:txBody>
      </p:sp>
      <p:pic>
        <p:nvPicPr>
          <p:cNvPr id="11" name="Picture 5">
            <a:hlinkClick r:id="rId4"/>
            <a:extLst>
              <a:ext uri="{C183D7F6-B498-43B3-948B-1728B52AA6E4}">
                <adec:decorative xmlns:adec="http://schemas.microsoft.com/office/drawing/2017/decorative" val="1"/>
              </a:ext>
            </a:extLst>
          </p:cNvPr>
          <p:cNvPicPr>
            <a:picLocks noChangeAspect="1" noChangeArrowheads="1"/>
          </p:cNvPicPr>
          <p:nvPr/>
        </p:nvPicPr>
        <p:blipFill>
          <a:blip r:embed="rId5" cstate="print"/>
          <a:srcRect/>
          <a:stretch>
            <a:fillRect/>
          </a:stretch>
        </p:blipFill>
        <p:spPr bwMode="auto">
          <a:xfrm>
            <a:off x="5943600" y="2590800"/>
            <a:ext cx="2819400"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erial Image of Corpus Christi Bay Segment 2481 station 13407&#10;"/>
          <p:cNvPicPr>
            <a:picLocks noChangeAspect="1" noChangeArrowheads="1"/>
          </p:cNvPicPr>
          <p:nvPr/>
        </p:nvPicPr>
        <p:blipFill>
          <a:blip r:embed="rId3" cstate="print"/>
          <a:srcRect/>
          <a:stretch>
            <a:fillRect/>
          </a:stretch>
        </p:blipFill>
        <p:spPr bwMode="auto">
          <a:xfrm>
            <a:off x="-1066800" y="-454"/>
            <a:ext cx="11163300" cy="7464416"/>
          </a:xfrm>
          <a:prstGeom prst="rect">
            <a:avLst/>
          </a:prstGeom>
          <a:noFill/>
          <a:ln w="9525">
            <a:noFill/>
            <a:miter lim="800000"/>
            <a:headEnd/>
            <a:tailEnd/>
          </a:ln>
        </p:spPr>
      </p:pic>
      <p:sp>
        <p:nvSpPr>
          <p:cNvPr id="2" name="Title 1">
            <a:extLst>
              <a:ext uri="{FF2B5EF4-FFF2-40B4-BE49-F238E27FC236}">
                <a16:creationId xmlns:a16="http://schemas.microsoft.com/office/drawing/2014/main" id="{FFA9C263-B9C6-4FB0-A36F-2E8B749DFE06}"/>
              </a:ext>
            </a:extLst>
          </p:cNvPr>
          <p:cNvSpPr>
            <a:spLocks noGrp="1"/>
          </p:cNvSpPr>
          <p:nvPr>
            <p:ph type="title" idx="4294967295"/>
          </p:nvPr>
        </p:nvSpPr>
        <p:spPr>
          <a:xfrm>
            <a:off x="457200" y="-381000"/>
            <a:ext cx="8229600" cy="381000"/>
          </a:xfrm>
        </p:spPr>
        <p:txBody>
          <a:bodyPr vert="horz" wrap="square" lIns="91440" tIns="45720" rIns="91440" bIns="45720" numCol="1" anchor="b" anchorCtr="0" compatLnSpc="1">
            <a:prstTxWarp prst="textNoShape">
              <a:avLst/>
            </a:prstTxWarp>
          </a:bodyPr>
          <a:lstStyle/>
          <a:p>
            <a:r>
              <a:rPr lang="en-US" sz="1200" dirty="0">
                <a:solidFill>
                  <a:schemeClr val="bg1"/>
                </a:solidFill>
              </a:rPr>
              <a:t>Corpus Christi Bay segment 2481</a:t>
            </a:r>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7086-5E40-4B7C-82DB-FF5E9FA08F99}"/>
              </a:ext>
            </a:extLst>
          </p:cNvPr>
          <p:cNvSpPr>
            <a:spLocks noGrp="1"/>
          </p:cNvSpPr>
          <p:nvPr>
            <p:ph type="title" idx="4294967295"/>
          </p:nvPr>
        </p:nvSpPr>
        <p:spPr>
          <a:xfrm>
            <a:off x="457200" y="-228600"/>
            <a:ext cx="8229600" cy="228600"/>
          </a:xfrm>
        </p:spPr>
        <p:txBody>
          <a:bodyPr vert="horz" wrap="square" lIns="91440" tIns="45720" rIns="91440" bIns="45720" numCol="1" anchor="b" anchorCtr="0" compatLnSpc="1">
            <a:prstTxWarp prst="textNoShape">
              <a:avLst/>
            </a:prstTxWarp>
          </a:bodyPr>
          <a:lstStyle/>
          <a:p>
            <a:r>
              <a:rPr lang="en-US" sz="1200" dirty="0">
                <a:solidFill>
                  <a:schemeClr val="bg1"/>
                </a:solidFill>
              </a:rPr>
              <a:t>2481- Corpus Christi, station 13407</a:t>
            </a:r>
          </a:p>
        </p:txBody>
      </p:sp>
      <p:graphicFrame>
        <p:nvGraphicFramePr>
          <p:cNvPr id="4" name="Chart 3" descr="Description in Slide notes"/>
          <p:cNvGraphicFramePr/>
          <p:nvPr>
            <p:extLst>
              <p:ext uri="{D42A27DB-BD31-4B8C-83A1-F6EECF244321}">
                <p14:modId xmlns:p14="http://schemas.microsoft.com/office/powerpoint/2010/main" val="61494521"/>
              </p:ext>
            </p:extLst>
          </p:nvPr>
        </p:nvGraphicFramePr>
        <p:xfrm>
          <a:off x="0" y="0"/>
          <a:ext cx="96012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C9D1-6A9F-4510-96D7-5CD5899B6FBD}"/>
              </a:ext>
            </a:extLst>
          </p:cNvPr>
          <p:cNvSpPr>
            <a:spLocks noGrp="1"/>
          </p:cNvSpPr>
          <p:nvPr>
            <p:ph type="title" idx="4294967295"/>
          </p:nvPr>
        </p:nvSpPr>
        <p:spPr>
          <a:xfrm>
            <a:off x="457200" y="-228600"/>
            <a:ext cx="8229600" cy="228600"/>
          </a:xfrm>
        </p:spPr>
        <p:txBody>
          <a:bodyPr vert="horz" wrap="square" lIns="91440" tIns="45720" rIns="91440" bIns="45720" numCol="1" anchor="b" anchorCtr="0" compatLnSpc="1">
            <a:prstTxWarp prst="textNoShape">
              <a:avLst/>
            </a:prstTxWarp>
          </a:bodyPr>
          <a:lstStyle/>
          <a:p>
            <a:r>
              <a:rPr lang="en-US" sz="1200" dirty="0">
                <a:solidFill>
                  <a:schemeClr val="bg1"/>
                </a:solidFill>
              </a:rPr>
              <a:t>2481- Corpus Christi historic nitrogen</a:t>
            </a:r>
          </a:p>
        </p:txBody>
      </p:sp>
      <p:graphicFrame>
        <p:nvGraphicFramePr>
          <p:cNvPr id="3" name="Chart 2" descr="Description in slide notes"/>
          <p:cNvGraphicFramePr/>
          <p:nvPr>
            <p:extLst>
              <p:ext uri="{D42A27DB-BD31-4B8C-83A1-F6EECF244321}">
                <p14:modId xmlns:p14="http://schemas.microsoft.com/office/powerpoint/2010/main" val="1388028823"/>
              </p:ext>
            </p:extLst>
          </p:nvPr>
        </p:nvGraphicFramePr>
        <p:xfrm>
          <a:off x="0" y="0"/>
          <a:ext cx="93726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F61B-6885-475B-8908-3E58A341E56A}"/>
              </a:ext>
            </a:extLst>
          </p:cNvPr>
          <p:cNvSpPr>
            <a:spLocks noGrp="1"/>
          </p:cNvSpPr>
          <p:nvPr>
            <p:ph type="title" idx="4294967295"/>
          </p:nvPr>
        </p:nvSpPr>
        <p:spPr>
          <a:xfrm>
            <a:off x="457200" y="-304800"/>
            <a:ext cx="8229600" cy="304800"/>
          </a:xfrm>
        </p:spPr>
        <p:txBody>
          <a:bodyPr vert="horz" wrap="square" lIns="91440" tIns="45720" rIns="91440" bIns="45720" numCol="1" anchor="b" anchorCtr="0" compatLnSpc="1">
            <a:prstTxWarp prst="textNoShape">
              <a:avLst/>
            </a:prstTxWarp>
          </a:bodyPr>
          <a:lstStyle/>
          <a:p>
            <a:r>
              <a:rPr lang="en-US" sz="1200" dirty="0">
                <a:solidFill>
                  <a:schemeClr val="bg1"/>
                </a:solidFill>
              </a:rPr>
              <a:t>2481- Corpus Christi historic phosphorous</a:t>
            </a:r>
          </a:p>
        </p:txBody>
      </p:sp>
      <p:graphicFrame>
        <p:nvGraphicFramePr>
          <p:cNvPr id="3" name="Chart 2" descr="description in slide notes&#10;"/>
          <p:cNvGraphicFramePr/>
          <p:nvPr>
            <p:extLst>
              <p:ext uri="{D42A27DB-BD31-4B8C-83A1-F6EECF244321}">
                <p14:modId xmlns:p14="http://schemas.microsoft.com/office/powerpoint/2010/main" val="1476034568"/>
              </p:ext>
            </p:extLst>
          </p:nvPr>
        </p:nvGraphicFramePr>
        <p:xfrm>
          <a:off x="0" y="0"/>
          <a:ext cx="9601200" cy="685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Map of</a:t>
            </a:r>
            <a:r>
              <a:rPr lang="en-US" sz="3600" b="1" baseline="0" dirty="0">
                <a:solidFill>
                  <a:srgbClr val="002060"/>
                </a:solidFill>
                <a:effectLst>
                  <a:outerShdw blurRad="38100" dist="38100" dir="2700000" algn="tl">
                    <a:srgbClr val="000000">
                      <a:alpha val="43137"/>
                    </a:srgbClr>
                  </a:outerShdw>
                </a:effectLst>
                <a:latin typeface="Arial" pitchFamily="34" charset="0"/>
                <a:cs typeface="Arial" pitchFamily="34" charset="0"/>
              </a:rPr>
              <a:t> Stillhouse Hollow Lake</a:t>
            </a:r>
            <a:r>
              <a:rPr lang="en-US" sz="3600"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p>
        </p:txBody>
      </p:sp>
      <p:pic>
        <p:nvPicPr>
          <p:cNvPr id="1026" name="Picture 2" descr="Stillhouse Hollow Lake Near Killeen/Belton, Segment 1216, station 11894 near the dam&#10;"/>
          <p:cNvPicPr>
            <a:picLocks noChangeAspect="1" noChangeArrowheads="1"/>
          </p:cNvPicPr>
          <p:nvPr/>
        </p:nvPicPr>
        <p:blipFill>
          <a:blip r:embed="rId3" cstate="print"/>
          <a:srcRect/>
          <a:stretch>
            <a:fillRect/>
          </a:stretch>
        </p:blipFill>
        <p:spPr bwMode="auto">
          <a:xfrm>
            <a:off x="-914400" y="0"/>
            <a:ext cx="10484304" cy="7010400"/>
          </a:xfrm>
          <a:prstGeom prst="rect">
            <a:avLst/>
          </a:prstGeom>
          <a:noFill/>
          <a:ln w="9525">
            <a:noFill/>
            <a:miter lim="800000"/>
            <a:headEnd/>
            <a:tailEnd/>
          </a:ln>
        </p:spPr>
      </p:pic>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4CA9-832B-4E51-A6F7-AA26EA55CE1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sz="1200" dirty="0">
                <a:solidFill>
                  <a:schemeClr val="bg1"/>
                </a:solidFill>
              </a:rPr>
              <a:t>Stillhouse Hollow Lake Chlorophyll a</a:t>
            </a:r>
          </a:p>
        </p:txBody>
      </p:sp>
      <p:pic>
        <p:nvPicPr>
          <p:cNvPr id="2051" name="Picture 3" descr="Description in slide notes"/>
          <p:cNvPicPr>
            <a:picLocks noChangeAspect="1" noChangeArrowheads="1"/>
          </p:cNvPicPr>
          <p:nvPr/>
        </p:nvPicPr>
        <p:blipFill>
          <a:blip r:embed="rId3" cstate="print"/>
          <a:srcRect/>
          <a:stretch>
            <a:fillRect/>
          </a:stretch>
        </p:blipFill>
        <p:spPr bwMode="auto">
          <a:xfrm>
            <a:off x="0" y="0"/>
            <a:ext cx="6305550" cy="3879850"/>
          </a:xfrm>
          <a:prstGeom prst="rect">
            <a:avLst/>
          </a:prstGeom>
          <a:noFill/>
          <a:ln w="9525">
            <a:noFill/>
            <a:miter lim="800000"/>
            <a:headEnd/>
            <a:tailEnd/>
          </a:ln>
        </p:spPr>
      </p:pic>
      <p:pic>
        <p:nvPicPr>
          <p:cNvPr id="2052" name="Picture 4" descr="Description in slide notes"/>
          <p:cNvPicPr>
            <a:picLocks noChangeAspect="1" noChangeArrowheads="1"/>
          </p:cNvPicPr>
          <p:nvPr/>
        </p:nvPicPr>
        <p:blipFill>
          <a:blip r:embed="rId4" cstate="print"/>
          <a:srcRect/>
          <a:stretch>
            <a:fillRect/>
          </a:stretch>
        </p:blipFill>
        <p:spPr bwMode="auto">
          <a:xfrm>
            <a:off x="4267200" y="3095367"/>
            <a:ext cx="4695825" cy="3762633"/>
          </a:xfrm>
          <a:prstGeom prst="rect">
            <a:avLst/>
          </a:prstGeom>
          <a:noFill/>
        </p:spPr>
      </p:pic>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E57B-32AE-4E35-83CE-DCFB1688B4A2}"/>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sz="1200" dirty="0">
                <a:solidFill>
                  <a:schemeClr val="bg1"/>
                </a:solidFill>
              </a:rPr>
              <a:t>Stillhouse hollow- total phosphorous</a:t>
            </a:r>
          </a:p>
        </p:txBody>
      </p:sp>
      <p:pic>
        <p:nvPicPr>
          <p:cNvPr id="3075" name="Picture 3" descr="Description in slide notes"/>
          <p:cNvPicPr>
            <a:picLocks noChangeAspect="1" noChangeArrowheads="1"/>
          </p:cNvPicPr>
          <p:nvPr/>
        </p:nvPicPr>
        <p:blipFill>
          <a:blip r:embed="rId3" cstate="print"/>
          <a:srcRect/>
          <a:stretch>
            <a:fillRect/>
          </a:stretch>
        </p:blipFill>
        <p:spPr bwMode="auto">
          <a:xfrm>
            <a:off x="228600" y="152400"/>
            <a:ext cx="4953000" cy="3964019"/>
          </a:xfrm>
          <a:prstGeom prst="rect">
            <a:avLst/>
          </a:prstGeom>
          <a:noFill/>
          <a:ln w="9525">
            <a:noFill/>
            <a:miter lim="800000"/>
            <a:headEnd/>
            <a:tailEnd/>
          </a:ln>
        </p:spPr>
      </p:pic>
      <p:pic>
        <p:nvPicPr>
          <p:cNvPr id="3077" name="Picture 5" descr="Description in slide notes"/>
          <p:cNvPicPr>
            <a:picLocks noChangeAspect="1" noChangeArrowheads="1"/>
          </p:cNvPicPr>
          <p:nvPr/>
        </p:nvPicPr>
        <p:blipFill>
          <a:blip r:embed="rId4" cstate="print"/>
          <a:srcRect/>
          <a:stretch>
            <a:fillRect/>
          </a:stretch>
        </p:blipFill>
        <p:spPr bwMode="auto">
          <a:xfrm>
            <a:off x="4419600" y="3072470"/>
            <a:ext cx="4724400" cy="3785529"/>
          </a:xfrm>
          <a:prstGeom prst="rect">
            <a:avLst/>
          </a:prstGeom>
          <a:noFill/>
        </p:spPr>
      </p:pic>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8600" y="381000"/>
            <a:ext cx="8686800" cy="553998"/>
          </a:xfrm>
          <a:prstGeom prst="rect">
            <a:avLst/>
          </a:prstGeom>
          <a:ln>
            <a:miter lim="800000"/>
            <a:headEnd/>
            <a:tailEnd/>
          </a:ln>
        </p:spPr>
        <p:txBody>
          <a:bodyPr wrap="square" lIns="0" tIns="0" rIns="0" bIns="0">
            <a:spAutoFit/>
          </a:bodyPr>
          <a:lstStyle/>
          <a:p>
            <a:pPr defTabSz="381000">
              <a:defRPr/>
            </a:pPr>
            <a:r>
              <a:rPr lang="en-US" sz="3600" b="1" dirty="0">
                <a:solidFill>
                  <a:srgbClr val="002060"/>
                </a:solidFill>
                <a:effectLst>
                  <a:outerShdw blurRad="38100" dist="38100" dir="2700000" algn="tl">
                    <a:srgbClr val="C0C0C0"/>
                  </a:outerShdw>
                </a:effectLst>
                <a:latin typeface="Arial" pitchFamily="34" charset="0"/>
                <a:ea typeface="ＭＳ Ｐゴシック"/>
                <a:cs typeface="Arial" pitchFamily="34" charset="0"/>
              </a:rPr>
              <a:t>Take Home</a:t>
            </a:r>
          </a:p>
        </p:txBody>
      </p:sp>
      <p:sp>
        <p:nvSpPr>
          <p:cNvPr id="21508" name="Rectangle 4"/>
          <p:cNvSpPr>
            <a:spLocks noGrp="1" noChangeArrowheads="1"/>
          </p:cNvSpPr>
          <p:nvPr>
            <p:ph type="body" idx="4294967295"/>
          </p:nvPr>
        </p:nvSpPr>
        <p:spPr bwMode="auto">
          <a:xfrm>
            <a:off x="533400" y="1143000"/>
            <a:ext cx="8001000" cy="4431983"/>
          </a:xfrm>
          <a:prstGeom prst="rect">
            <a:avLst/>
          </a:prstGeom>
          <a:noFill/>
          <a:ln>
            <a:miter lim="800000"/>
            <a:headEnd/>
            <a:tailEnd/>
          </a:ln>
        </p:spPr>
        <p:txBody>
          <a:bodyPr wrap="square" lIns="0" tIns="0" rIns="0" bIns="0">
            <a:spAutoFit/>
          </a:bodyPr>
          <a:lstStyle/>
          <a:p>
            <a:pPr marL="0" indent="-457200" defTabSz="381000">
              <a:lnSpc>
                <a:spcPct val="90000"/>
              </a:lnSpc>
              <a:buClr>
                <a:srgbClr val="000090"/>
              </a:buClr>
              <a:buFont typeface="Wingdings" pitchFamily="2" charset="2"/>
              <a:buChar char="Ø"/>
            </a:pPr>
            <a:r>
              <a:rPr lang="en-US" sz="3600" dirty="0"/>
              <a:t>What will help data users down the road</a:t>
            </a:r>
            <a:endParaRPr lang="en-US" sz="2400" dirty="0"/>
          </a:p>
          <a:p>
            <a:pPr marL="857250" lvl="3" indent="-457200" defTabSz="381000">
              <a:lnSpc>
                <a:spcPct val="90000"/>
              </a:lnSpc>
              <a:buClr>
                <a:srgbClr val="000090"/>
              </a:buClr>
              <a:buFont typeface="Wingdings" pitchFamily="2" charset="2"/>
              <a:buChar char="§"/>
            </a:pPr>
            <a:r>
              <a:rPr lang="en-US" sz="3600" dirty="0"/>
              <a:t>Lower reporting limits in those waters where appropriate </a:t>
            </a:r>
          </a:p>
          <a:p>
            <a:pPr marL="857250" lvl="3" indent="-457200" defTabSz="381000">
              <a:lnSpc>
                <a:spcPct val="90000"/>
              </a:lnSpc>
              <a:buClr>
                <a:srgbClr val="000090"/>
              </a:buClr>
              <a:buFont typeface="Wingdings" pitchFamily="2" charset="2"/>
              <a:buChar char="§"/>
            </a:pPr>
            <a:r>
              <a:rPr lang="en-US" sz="3600" dirty="0"/>
              <a:t>Use of lab methods/tests that work</a:t>
            </a:r>
          </a:p>
          <a:p>
            <a:pPr marL="857250" lvl="3" indent="-457200" defTabSz="381000">
              <a:lnSpc>
                <a:spcPct val="90000"/>
              </a:lnSpc>
              <a:buClr>
                <a:srgbClr val="000090"/>
              </a:buClr>
              <a:buFont typeface="Wingdings" pitchFamily="2" charset="2"/>
              <a:buChar char="§"/>
            </a:pPr>
            <a:r>
              <a:rPr lang="en-US" sz="3600" dirty="0"/>
              <a:t>Collection of paired parameters, i.e. N + P + Transparency </a:t>
            </a:r>
            <a:r>
              <a:rPr lang="en-US" sz="3600"/>
              <a:t>+ 24hr </a:t>
            </a:r>
            <a:r>
              <a:rPr lang="en-US" sz="3600" dirty="0"/>
              <a:t>Do, etc.</a:t>
            </a:r>
          </a:p>
          <a:p>
            <a:pPr marL="857250" lvl="3" indent="-457200" defTabSz="381000">
              <a:lnSpc>
                <a:spcPct val="90000"/>
              </a:lnSpc>
              <a:buClr>
                <a:srgbClr val="000090"/>
              </a:buClr>
              <a:buFont typeface="Wingdings" pitchFamily="2" charset="2"/>
              <a:buChar char="§"/>
            </a:pPr>
            <a:r>
              <a:rPr lang="en-US" sz="3600" dirty="0"/>
              <a:t>Possibly focus on less sites with more coverage</a:t>
            </a:r>
          </a:p>
        </p:txBody>
      </p:sp>
      <p:sp>
        <p:nvSpPr>
          <p:cNvPr id="21507" name="Rectangle 3">
            <a:extLst>
              <a:ext uri="{C183D7F6-B498-43B3-948B-1728B52AA6E4}">
                <adec:decorative xmlns:adec="http://schemas.microsoft.com/office/drawing/2017/decorative" val="1"/>
              </a:ext>
            </a:extLst>
          </p:cNvPr>
          <p:cNvSpPr>
            <a:spLocks noChangeArrowheads="1"/>
          </p:cNvSpPr>
          <p:nvPr/>
        </p:nvSpPr>
        <p:spPr bwMode="auto">
          <a:xfrm>
            <a:off x="228600" y="990600"/>
            <a:ext cx="8674100" cy="103187"/>
          </a:xfrm>
          <a:prstGeom prst="rect">
            <a:avLst/>
          </a:prstGeom>
          <a:solidFill>
            <a:srgbClr val="000090"/>
          </a:solidFill>
          <a:ln w="9525">
            <a:noFill/>
            <a:miter lim="800000"/>
            <a:headEnd/>
            <a:tailEnd/>
          </a:ln>
        </p:spPr>
        <p:txBody>
          <a:bodyPr/>
          <a:lstStyle/>
          <a:p>
            <a:pPr eaLnBrk="0" hangingPunct="0"/>
            <a:endParaRPr lang="en-US"/>
          </a:p>
        </p:txBody>
      </p:sp>
      <p:pic>
        <p:nvPicPr>
          <p:cNvPr id="6" name="Picture 3" descr="Drop of water in a larger pool of water">
            <a:hlinkClick r:id="rId3"/>
          </p:cNvPr>
          <p:cNvPicPr>
            <a:picLocks noChangeAspect="1" noChangeArrowheads="1"/>
          </p:cNvPicPr>
          <p:nvPr/>
        </p:nvPicPr>
        <p:blipFill>
          <a:blip r:embed="rId4" cstate="print"/>
          <a:srcRect/>
          <a:stretch>
            <a:fillRect/>
          </a:stretch>
        </p:blipFill>
        <p:spPr bwMode="auto">
          <a:xfrm>
            <a:off x="3733800" y="5410200"/>
            <a:ext cx="5029200" cy="1056133"/>
          </a:xfrm>
          <a:prstGeom prst="rect">
            <a:avLst/>
          </a:prstGeom>
          <a:ln w="28575" cap="sq">
            <a:solidFill>
              <a:srgbClr val="002060"/>
            </a:solidFill>
            <a:miter lim="800000"/>
          </a:ln>
          <a:effectLst>
            <a:outerShdw blurRad="57150" dist="50800" dir="2700000" algn="tl" rotWithShape="0">
              <a:srgbClr val="000000">
                <a:alpha val="40000"/>
              </a:srgbClr>
            </a:outerShdw>
          </a:effectLst>
        </p:spPr>
      </p:pic>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152400" y="422275"/>
            <a:ext cx="8915400" cy="553998"/>
          </a:xfrm>
          <a:prstGeom prst="rect">
            <a:avLst/>
          </a:prstGeom>
          <a:ln>
            <a:miter lim="800000"/>
            <a:headEnd/>
            <a:tailEnd/>
          </a:ln>
        </p:spPr>
        <p:txBody>
          <a:bodyPr lIns="0" tIns="0" rIns="0" bIns="0">
            <a:spAutoFit/>
          </a:bodyPr>
          <a:lstStyle/>
          <a:p>
            <a:pPr defTabSz="381000">
              <a:defRPr/>
            </a:pPr>
            <a:r>
              <a:rPr lang="en-US" sz="3600" b="1" dirty="0">
                <a:solidFill>
                  <a:srgbClr val="002060"/>
                </a:solidFill>
                <a:effectLst>
                  <a:outerShdw blurRad="38100" dist="38100" dir="2700000" algn="tl">
                    <a:srgbClr val="DDDDDD"/>
                  </a:outerShdw>
                </a:effectLst>
                <a:latin typeface="Arial"/>
                <a:cs typeface="Arial"/>
              </a:rPr>
              <a:t>Nutrient Criteria Issues</a:t>
            </a:r>
            <a:endParaRPr lang="en-US" sz="3600" b="1" dirty="0">
              <a:solidFill>
                <a:srgbClr val="002060"/>
              </a:solidFill>
              <a:effectLst>
                <a:outerShdw blurRad="38100" dist="38100" dir="2700000" algn="tl">
                  <a:srgbClr val="DDDDDD"/>
                </a:outerShdw>
              </a:effectLst>
              <a:latin typeface="Arial"/>
              <a:ea typeface="+mj-ea"/>
              <a:cs typeface="Arial"/>
            </a:endParaRPr>
          </a:p>
        </p:txBody>
      </p:sp>
      <p:sp>
        <p:nvSpPr>
          <p:cNvPr id="9219" name="Rectangle 3">
            <a:extLst>
              <a:ext uri="{C183D7F6-B498-43B3-948B-1728B52AA6E4}">
                <adec:decorative xmlns:adec="http://schemas.microsoft.com/office/drawing/2017/decorative" val="1"/>
              </a:ext>
            </a:extLst>
          </p:cNvPr>
          <p:cNvSpPr>
            <a:spLocks noChangeArrowheads="1"/>
          </p:cNvSpPr>
          <p:nvPr/>
        </p:nvSpPr>
        <p:spPr bwMode="auto">
          <a:xfrm>
            <a:off x="228600" y="1039813"/>
            <a:ext cx="8674100" cy="103187"/>
          </a:xfrm>
          <a:prstGeom prst="rect">
            <a:avLst/>
          </a:prstGeom>
          <a:solidFill>
            <a:srgbClr val="000090"/>
          </a:solidFill>
          <a:ln w="9525">
            <a:noFill/>
            <a:miter lim="800000"/>
            <a:headEnd/>
            <a:tailEnd/>
          </a:ln>
        </p:spPr>
        <p:txBody>
          <a:bodyPr/>
          <a:lstStyle/>
          <a:p>
            <a:pPr eaLnBrk="0" hangingPunct="0"/>
            <a:endParaRPr lang="en-US" dirty="0"/>
          </a:p>
        </p:txBody>
      </p:sp>
      <p:sp>
        <p:nvSpPr>
          <p:cNvPr id="9220" name="Rectangle 4"/>
          <p:cNvSpPr>
            <a:spLocks noGrp="1" noChangeArrowheads="1"/>
          </p:cNvSpPr>
          <p:nvPr>
            <p:ph type="body" idx="4294967295"/>
          </p:nvPr>
        </p:nvSpPr>
        <p:spPr bwMode="auto">
          <a:xfrm>
            <a:off x="685800" y="1295400"/>
            <a:ext cx="8001000" cy="4308872"/>
          </a:xfrm>
          <a:prstGeom prst="rect">
            <a:avLst/>
          </a:prstGeom>
          <a:noFill/>
          <a:ln>
            <a:miter lim="800000"/>
            <a:headEnd/>
            <a:tailEnd/>
          </a:ln>
        </p:spPr>
        <p:txBody>
          <a:bodyPr lIns="0" tIns="0" rIns="0" bIns="0">
            <a:spAutoFit/>
          </a:bodyPr>
          <a:lstStyle/>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Lack of clear “use-based” thresholds for uses 	  	 such as recreation &amp; aesthetics, aquatic life 			 propagation, drinking water sources </a:t>
            </a:r>
          </a:p>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Responses to nutrients are </a:t>
            </a:r>
            <a:r>
              <a:rPr lang="en-US" sz="2800" u="sng" dirty="0">
                <a:latin typeface="Arial" pitchFamily="34" charset="0"/>
                <a:ea typeface="ＭＳ Ｐゴシック" pitchFamily="34" charset="-128"/>
                <a:cs typeface="Times New Roman" pitchFamily="18" charset="0"/>
              </a:rPr>
              <a:t>highly</a:t>
            </a:r>
            <a:r>
              <a:rPr lang="en-US" sz="2800" dirty="0">
                <a:latin typeface="Arial" pitchFamily="34" charset="0"/>
                <a:ea typeface="ＭＳ Ｐゴシック" pitchFamily="34" charset="-128"/>
                <a:cs typeface="Times New Roman" pitchFamily="18" charset="0"/>
              </a:rPr>
              <a:t> variable – 			 e.g., effect of TN and TP on chl </a:t>
            </a:r>
            <a:r>
              <a:rPr lang="en-US" sz="2800" i="1" dirty="0">
                <a:latin typeface="Arial" pitchFamily="34" charset="0"/>
                <a:ea typeface="ＭＳ Ｐゴシック" pitchFamily="34" charset="-128"/>
                <a:cs typeface="Times New Roman" pitchFamily="18" charset="0"/>
              </a:rPr>
              <a:t>a</a:t>
            </a:r>
            <a:r>
              <a:rPr lang="en-US" sz="2800" dirty="0">
                <a:latin typeface="Arial" pitchFamily="34" charset="0"/>
                <a:ea typeface="ＭＳ Ｐゴシック" pitchFamily="34" charset="-128"/>
                <a:cs typeface="Times New Roman" pitchFamily="18" charset="0"/>
              </a:rPr>
              <a:t>  </a:t>
            </a:r>
          </a:p>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No consensus on how to derive criteria. Initial EPA guidance criteria were problematic</a:t>
            </a:r>
          </a:p>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Independent criteria or “weight-of evidence”?</a:t>
            </a:r>
          </a:p>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Limitations in using historical monitoring data</a:t>
            </a:r>
          </a:p>
          <a:p>
            <a:pPr marL="0" indent="457200" defTabSz="381000">
              <a:lnSpc>
                <a:spcPct val="90000"/>
              </a:lnSpc>
              <a:buClr>
                <a:srgbClr val="000090"/>
              </a:buClr>
              <a:buFont typeface="Wingdings" pitchFamily="2" charset="2"/>
              <a:buChar char="Ø"/>
            </a:pPr>
            <a:r>
              <a:rPr lang="en-US" sz="2800" dirty="0">
                <a:latin typeface="Arial" pitchFamily="34" charset="0"/>
                <a:ea typeface="ＭＳ Ｐゴシック" pitchFamily="34" charset="-128"/>
                <a:cs typeface="Times New Roman" pitchFamily="18" charset="0"/>
              </a:rPr>
              <a:t>High concern about regulatory impacts </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8600" y="304800"/>
            <a:ext cx="8915400" cy="554038"/>
          </a:xfrm>
          <a:prstGeom prst="rect">
            <a:avLst/>
          </a:prstGeom>
          <a:ln>
            <a:miter lim="800000"/>
            <a:headEnd/>
            <a:tailEnd/>
          </a:ln>
        </p:spPr>
        <p:txBody>
          <a:bodyPr wrap="square" lIns="0" tIns="0" rIns="0" bIns="0">
            <a:spAutoFit/>
          </a:bodyPr>
          <a:lstStyle/>
          <a:p>
            <a:pPr defTabSz="381000">
              <a:defRPr/>
            </a:pPr>
            <a:r>
              <a:rPr lang="en-US" sz="3600" b="1" dirty="0">
                <a:solidFill>
                  <a:srgbClr val="002060"/>
                </a:solidFill>
                <a:effectLst>
                  <a:outerShdw blurRad="38100" dist="38100" dir="2700000" algn="tl">
                    <a:srgbClr val="C0C0C0"/>
                  </a:outerShdw>
                </a:effectLst>
                <a:latin typeface="Arial" pitchFamily="34" charset="0"/>
                <a:ea typeface="ＭＳ Ｐゴシック"/>
                <a:cs typeface="Arial" pitchFamily="34" charset="0"/>
              </a:rPr>
              <a:t>What Data?</a:t>
            </a:r>
          </a:p>
        </p:txBody>
      </p:sp>
      <p:sp>
        <p:nvSpPr>
          <p:cNvPr id="22532" name="Rectangle 4"/>
          <p:cNvSpPr>
            <a:spLocks noGrp="1" noChangeArrowheads="1"/>
          </p:cNvSpPr>
          <p:nvPr>
            <p:ph type="body" idx="4294967295"/>
          </p:nvPr>
        </p:nvSpPr>
        <p:spPr bwMode="auto">
          <a:xfrm>
            <a:off x="457200" y="1143000"/>
            <a:ext cx="8686800" cy="5539978"/>
          </a:xfrm>
          <a:prstGeom prst="rect">
            <a:avLst/>
          </a:prstGeom>
          <a:noFill/>
          <a:ln>
            <a:miter lim="800000"/>
            <a:headEnd/>
            <a:tailEnd/>
          </a:ln>
        </p:spPr>
        <p:txBody>
          <a:bodyPr wrap="square" lIns="0" tIns="0" rIns="0" bIns="0">
            <a:spAutoFit/>
          </a:bodyPr>
          <a:lstStyle/>
          <a:p>
            <a:pPr marL="0" lvl="1"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0" lvl="1"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0" lvl="1"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0" lvl="1"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0" lvl="1"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457200" lvl="5" indent="457200" defTabSz="381000">
              <a:lnSpc>
                <a:spcPct val="90000"/>
              </a:lnSpc>
              <a:buClr>
                <a:srgbClr val="000090"/>
              </a:buClr>
              <a:buNone/>
            </a:pPr>
            <a:endParaRPr lang="en-US" sz="2400" dirty="0">
              <a:latin typeface="Arial" pitchFamily="34" charset="0"/>
              <a:ea typeface="ＭＳ Ｐゴシック" pitchFamily="34" charset="-128"/>
              <a:cs typeface="Times New Roman" pitchFamily="18" charset="0"/>
            </a:endParaRPr>
          </a:p>
          <a:p>
            <a:pPr marL="457200" lvl="5" indent="457200" defTabSz="381000">
              <a:lnSpc>
                <a:spcPct val="90000"/>
              </a:lnSpc>
              <a:buClr>
                <a:srgbClr val="000090"/>
              </a:buClr>
              <a:buNone/>
            </a:pPr>
            <a:endParaRPr lang="en-US" sz="2400" u="sng" dirty="0">
              <a:latin typeface="Arial" pitchFamily="34" charset="0"/>
              <a:ea typeface="ＭＳ Ｐゴシック" pitchFamily="34" charset="-128"/>
              <a:cs typeface="Times New Roman" pitchFamily="18" charset="0"/>
            </a:endParaRPr>
          </a:p>
          <a:p>
            <a:pPr marL="0" lvl="4" indent="457200" defTabSz="381000">
              <a:lnSpc>
                <a:spcPct val="90000"/>
              </a:lnSpc>
              <a:buClr>
                <a:srgbClr val="000090"/>
              </a:buClr>
              <a:buNone/>
            </a:pPr>
            <a:r>
              <a:rPr lang="en-US" sz="2400" u="sng" dirty="0">
                <a:latin typeface="Arial" pitchFamily="34" charset="0"/>
                <a:ea typeface="ＭＳ Ｐゴシック" pitchFamily="34" charset="-128"/>
                <a:cs typeface="Times New Roman" pitchFamily="18" charset="0"/>
              </a:rPr>
              <a:t>Total Nitrogen </a:t>
            </a:r>
            <a:r>
              <a:rPr lang="en-US" sz="2400" dirty="0">
                <a:latin typeface="Arial" pitchFamily="34" charset="0"/>
                <a:ea typeface="ＭＳ Ｐゴシック" pitchFamily="34" charset="-128"/>
                <a:cs typeface="Times New Roman" pitchFamily="18" charset="0"/>
              </a:rPr>
              <a:t>- conundrum </a:t>
            </a:r>
          </a:p>
          <a:p>
            <a:pPr marL="0" lvl="4" indent="457200" defTabSz="381000">
              <a:lnSpc>
                <a:spcPct val="90000"/>
              </a:lnSpc>
              <a:buClr>
                <a:srgbClr val="000090"/>
              </a:buClr>
              <a:buFont typeface="Wingdings" pitchFamily="2" charset="2"/>
              <a:buChar char="Ø"/>
            </a:pPr>
            <a:r>
              <a:rPr lang="en-US" sz="2400" dirty="0">
                <a:latin typeface="Arial" pitchFamily="34" charset="0"/>
                <a:ea typeface="ＭＳ Ｐゴシック" pitchFamily="34" charset="-128"/>
                <a:cs typeface="Times New Roman" pitchFamily="18" charset="0"/>
              </a:rPr>
              <a:t>Other nitrogen parameters needed</a:t>
            </a:r>
          </a:p>
          <a:p>
            <a:pPr marL="0" lvl="4" indent="457200" defTabSz="381000">
              <a:lnSpc>
                <a:spcPct val="90000"/>
              </a:lnSpc>
              <a:buClr>
                <a:srgbClr val="000090"/>
              </a:buClr>
              <a:buFont typeface="Wingdings" pitchFamily="2" charset="2"/>
              <a:buChar char="Ø"/>
            </a:pPr>
            <a:r>
              <a:rPr lang="en-US" sz="2400" dirty="0">
                <a:latin typeface="Arial" pitchFamily="34" charset="0"/>
                <a:ea typeface="ＭＳ Ｐゴシック" pitchFamily="34" charset="-128"/>
                <a:cs typeface="Times New Roman" pitchFamily="18" charset="0"/>
              </a:rPr>
              <a:t>Detection limit &lt; 0.24</a:t>
            </a:r>
          </a:p>
          <a:p>
            <a:pPr marL="0" lvl="4" indent="457200" defTabSz="381000">
              <a:lnSpc>
                <a:spcPct val="90000"/>
              </a:lnSpc>
              <a:buClr>
                <a:srgbClr val="000090"/>
              </a:buClr>
              <a:buNone/>
            </a:pPr>
            <a:r>
              <a:rPr lang="en-US" sz="2400" u="sng" dirty="0">
                <a:latin typeface="Arial" pitchFamily="34" charset="0"/>
                <a:ea typeface="ＭＳ Ｐゴシック" pitchFamily="34" charset="-128"/>
                <a:cs typeface="Times New Roman" pitchFamily="18" charset="0"/>
              </a:rPr>
              <a:t>Also Need…..</a:t>
            </a:r>
          </a:p>
          <a:p>
            <a:pPr marL="0" lvl="4" indent="457200" defTabSz="381000">
              <a:lnSpc>
                <a:spcPct val="90000"/>
              </a:lnSpc>
              <a:buClr>
                <a:srgbClr val="000090"/>
              </a:buClr>
              <a:buFont typeface="Wingdings" pitchFamily="2" charset="2"/>
              <a:buChar char="Ø"/>
            </a:pPr>
            <a:r>
              <a:rPr lang="en-US" sz="2400" dirty="0">
                <a:latin typeface="Arial" pitchFamily="34" charset="0"/>
                <a:ea typeface="ＭＳ Ｐゴシック" pitchFamily="34" charset="-128"/>
                <a:cs typeface="Times New Roman" pitchFamily="18" charset="0"/>
              </a:rPr>
              <a:t>Transparency, 24 Hr DO, Flow, Fish &amp; </a:t>
            </a:r>
            <a:r>
              <a:rPr lang="en-US" sz="2400" dirty="0" err="1">
                <a:latin typeface="Arial" pitchFamily="34" charset="0"/>
                <a:ea typeface="ＭＳ Ｐゴシック" pitchFamily="34" charset="-128"/>
                <a:cs typeface="Times New Roman" pitchFamily="18" charset="0"/>
              </a:rPr>
              <a:t>Benthics</a:t>
            </a:r>
            <a:r>
              <a:rPr lang="en-US" sz="2400" dirty="0">
                <a:latin typeface="Arial" pitchFamily="34" charset="0"/>
                <a:ea typeface="ＭＳ Ｐゴシック" pitchFamily="34" charset="-128"/>
                <a:cs typeface="Times New Roman" pitchFamily="18" charset="0"/>
              </a:rPr>
              <a:t>, </a:t>
            </a:r>
            <a:r>
              <a:rPr lang="en-US" sz="2400" dirty="0" err="1">
                <a:latin typeface="Arial" pitchFamily="34" charset="0"/>
                <a:ea typeface="ＭＳ Ｐゴシック" pitchFamily="34" charset="-128"/>
                <a:cs typeface="Times New Roman" pitchFamily="18" charset="0"/>
              </a:rPr>
              <a:t>periphyton</a:t>
            </a:r>
            <a:r>
              <a:rPr lang="en-US" sz="2400" dirty="0">
                <a:latin typeface="Arial" pitchFamily="34" charset="0"/>
                <a:ea typeface="ＭＳ Ｐゴシック" pitchFamily="34" charset="-128"/>
                <a:cs typeface="Times New Roman" pitchFamily="18" charset="0"/>
              </a:rPr>
              <a:t> (benthic </a:t>
            </a:r>
            <a:r>
              <a:rPr lang="en-US" sz="2400" dirty="0" err="1">
                <a:latin typeface="Arial" pitchFamily="34" charset="0"/>
                <a:ea typeface="ＭＳ Ｐゴシック" pitchFamily="34" charset="-128"/>
                <a:cs typeface="Times New Roman" pitchFamily="18" charset="0"/>
              </a:rPr>
              <a:t>chl</a:t>
            </a:r>
            <a:r>
              <a:rPr lang="en-US" sz="2400" dirty="0">
                <a:latin typeface="Arial" pitchFamily="34" charset="0"/>
                <a:ea typeface="ＭＳ Ｐゴシック" pitchFamily="34" charset="-128"/>
                <a:cs typeface="Times New Roman" pitchFamily="18" charset="0"/>
              </a:rPr>
              <a:t> </a:t>
            </a:r>
            <a:r>
              <a:rPr lang="en-US" sz="2400" i="1" dirty="0">
                <a:latin typeface="Arial" pitchFamily="34" charset="0"/>
                <a:ea typeface="ＭＳ Ｐゴシック" pitchFamily="34" charset="-128"/>
                <a:cs typeface="Times New Roman" pitchFamily="18" charset="0"/>
              </a:rPr>
              <a:t>a</a:t>
            </a:r>
            <a:r>
              <a:rPr lang="en-US" sz="2400" dirty="0">
                <a:latin typeface="Arial" pitchFamily="34" charset="0"/>
                <a:ea typeface="ＭＳ Ｐゴシック" pitchFamily="34" charset="-128"/>
                <a:cs typeface="Times New Roman" pitchFamily="18" charset="0"/>
              </a:rPr>
              <a:t> ), etc., </a:t>
            </a:r>
          </a:p>
          <a:p>
            <a:pPr marL="0" lvl="1" indent="457200" defTabSz="381000">
              <a:lnSpc>
                <a:spcPct val="90000"/>
              </a:lnSpc>
              <a:buClr>
                <a:srgbClr val="000090"/>
              </a:buClr>
              <a:buNone/>
            </a:pPr>
            <a:endParaRPr lang="en-US" sz="2400" dirty="0">
              <a:effectLst>
                <a:outerShdw blurRad="38100" dist="38100" dir="2700000" algn="tl">
                  <a:srgbClr val="000000">
                    <a:alpha val="43137"/>
                  </a:srgbClr>
                </a:outerShdw>
              </a:effectLst>
              <a:latin typeface="Arial" pitchFamily="34" charset="0"/>
              <a:ea typeface="ＭＳ Ｐゴシック" pitchFamily="34" charset="-128"/>
              <a:cs typeface="Times New Roman" pitchFamily="18" charset="0"/>
            </a:endParaRPr>
          </a:p>
        </p:txBody>
      </p:sp>
      <p:sp>
        <p:nvSpPr>
          <p:cNvPr id="22531" name="Rectangle 3">
            <a:extLst>
              <a:ext uri="{C183D7F6-B498-43B3-948B-1728B52AA6E4}">
                <adec:decorative xmlns:adec="http://schemas.microsoft.com/office/drawing/2017/decorative" val="1"/>
              </a:ext>
            </a:extLst>
          </p:cNvPr>
          <p:cNvSpPr>
            <a:spLocks noChangeArrowheads="1"/>
          </p:cNvSpPr>
          <p:nvPr/>
        </p:nvSpPr>
        <p:spPr bwMode="auto">
          <a:xfrm>
            <a:off x="228600" y="838200"/>
            <a:ext cx="8674100" cy="103187"/>
          </a:xfrm>
          <a:prstGeom prst="rect">
            <a:avLst/>
          </a:prstGeom>
          <a:solidFill>
            <a:srgbClr val="000090"/>
          </a:solidFill>
          <a:ln w="9525">
            <a:noFill/>
            <a:miter lim="800000"/>
            <a:headEnd/>
            <a:tailEnd/>
          </a:ln>
        </p:spPr>
        <p:txBody>
          <a:bodyPr/>
          <a:lstStyle/>
          <a:p>
            <a:pPr eaLnBrk="0" hangingPunct="0"/>
            <a:endParaRPr lang="en-US"/>
          </a:p>
        </p:txBody>
      </p:sp>
      <p:graphicFrame>
        <p:nvGraphicFramePr>
          <p:cNvPr id="6" name="Table 5" descr="Table Description in Slide Notes"/>
          <p:cNvGraphicFramePr>
            <a:graphicFrameLocks noGrp="1"/>
          </p:cNvGraphicFramePr>
          <p:nvPr>
            <p:extLst>
              <p:ext uri="{D42A27DB-BD31-4B8C-83A1-F6EECF244321}">
                <p14:modId xmlns:p14="http://schemas.microsoft.com/office/powerpoint/2010/main" val="2323600092"/>
              </p:ext>
            </p:extLst>
          </p:nvPr>
        </p:nvGraphicFramePr>
        <p:xfrm>
          <a:off x="685800" y="1066800"/>
          <a:ext cx="7772400" cy="2608215"/>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59229">
                <a:tc>
                  <a:txBody>
                    <a:bodyPr/>
                    <a:lstStyle/>
                    <a:p>
                      <a:pPr marL="0" marR="0" algn="l">
                        <a:spcBef>
                          <a:spcPts val="0"/>
                        </a:spcBef>
                        <a:spcAft>
                          <a:spcPts val="0"/>
                        </a:spcAft>
                      </a:pPr>
                      <a:r>
                        <a:rPr lang="en-US" sz="2400" b="1" dirty="0">
                          <a:latin typeface="Arial"/>
                          <a:ea typeface="Times New Roman"/>
                        </a:rPr>
                        <a:t>Parameter</a:t>
                      </a:r>
                      <a:endParaRPr lang="en-US" sz="2400" b="1" dirty="0">
                        <a:latin typeface="Times New Roman"/>
                        <a:ea typeface="Times New Roman"/>
                      </a:endParaRPr>
                    </a:p>
                  </a:txBody>
                  <a:tcPr marL="68580" marR="68580" marT="0" marB="0">
                    <a:solidFill>
                      <a:srgbClr val="002A7E"/>
                    </a:solidFill>
                  </a:tcPr>
                </a:tc>
                <a:tc>
                  <a:txBody>
                    <a:bodyPr/>
                    <a:lstStyle/>
                    <a:p>
                      <a:pPr marL="0" marR="0" algn="l">
                        <a:spcBef>
                          <a:spcPts val="0"/>
                        </a:spcBef>
                        <a:spcAft>
                          <a:spcPts val="0"/>
                        </a:spcAft>
                      </a:pPr>
                      <a:r>
                        <a:rPr lang="en-US" sz="2400" dirty="0">
                          <a:latin typeface="Arial"/>
                          <a:ea typeface="Times New Roman"/>
                        </a:rPr>
                        <a:t>AWRL</a:t>
                      </a:r>
                      <a:endParaRPr lang="en-US" sz="2400" dirty="0">
                        <a:latin typeface="Times New Roman"/>
                        <a:ea typeface="Times New Roman"/>
                      </a:endParaRPr>
                    </a:p>
                  </a:txBody>
                  <a:tcPr marL="68580" marR="68580" marT="0" marB="0">
                    <a:solidFill>
                      <a:srgbClr val="002A7E"/>
                    </a:solidFill>
                  </a:tcPr>
                </a:tc>
                <a:tc>
                  <a:txBody>
                    <a:bodyPr/>
                    <a:lstStyle/>
                    <a:p>
                      <a:pPr marL="0" marR="0" algn="l">
                        <a:spcBef>
                          <a:spcPts val="0"/>
                        </a:spcBef>
                        <a:spcAft>
                          <a:spcPts val="0"/>
                        </a:spcAft>
                      </a:pPr>
                      <a:r>
                        <a:rPr lang="en-US" sz="2400" dirty="0">
                          <a:latin typeface="Arial"/>
                          <a:ea typeface="Times New Roman"/>
                        </a:rPr>
                        <a:t>PQL</a:t>
                      </a:r>
                      <a:endParaRPr lang="en-US" sz="2400" dirty="0">
                        <a:latin typeface="Times New Roman"/>
                        <a:ea typeface="Times New Roman"/>
                      </a:endParaRPr>
                    </a:p>
                  </a:txBody>
                  <a:tcPr marL="68580" marR="68580" marT="0" marB="0">
                    <a:solidFill>
                      <a:srgbClr val="002A7E"/>
                    </a:solidFill>
                  </a:tcPr>
                </a:tc>
                <a:tc>
                  <a:txBody>
                    <a:bodyPr/>
                    <a:lstStyle/>
                    <a:p>
                      <a:pPr marL="0" marR="0" algn="l">
                        <a:spcBef>
                          <a:spcPts val="0"/>
                        </a:spcBef>
                        <a:spcAft>
                          <a:spcPts val="0"/>
                        </a:spcAft>
                      </a:pPr>
                      <a:r>
                        <a:rPr lang="en-US" sz="2400" dirty="0">
                          <a:latin typeface="Arial"/>
                          <a:ea typeface="Times New Roman"/>
                        </a:rPr>
                        <a:t>LOQ HL</a:t>
                      </a:r>
                      <a:endParaRPr lang="en-US" sz="2400" dirty="0">
                        <a:latin typeface="Times New Roman"/>
                        <a:ea typeface="Times New Roman"/>
                      </a:endParaRPr>
                    </a:p>
                  </a:txBody>
                  <a:tcPr marL="68580" marR="68580" marT="0" marB="0">
                    <a:solidFill>
                      <a:srgbClr val="002A7E"/>
                    </a:solidFill>
                  </a:tcPr>
                </a:tc>
                <a:extLst>
                  <a:ext uri="{0D108BD9-81ED-4DB2-BD59-A6C34878D82A}">
                    <a16:rowId xmlns:a16="http://schemas.microsoft.com/office/drawing/2014/main" val="10000"/>
                  </a:ext>
                </a:extLst>
              </a:tr>
              <a:tr h="359229">
                <a:tc>
                  <a:txBody>
                    <a:bodyPr/>
                    <a:lstStyle/>
                    <a:p>
                      <a:pPr marL="0" marR="0" algn="l">
                        <a:spcBef>
                          <a:spcPts val="0"/>
                        </a:spcBef>
                        <a:spcAft>
                          <a:spcPts val="0"/>
                        </a:spcAft>
                      </a:pPr>
                      <a:r>
                        <a:rPr lang="en-US" sz="2400" b="1" dirty="0">
                          <a:latin typeface="Arial"/>
                          <a:ea typeface="Times New Roman"/>
                        </a:rPr>
                        <a:t>Nitrate mg/L </a:t>
                      </a:r>
                      <a:endParaRPr lang="en-US" sz="2400" b="1"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0.05</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extLst>
                  <a:ext uri="{0D108BD9-81ED-4DB2-BD59-A6C34878D82A}">
                    <a16:rowId xmlns:a16="http://schemas.microsoft.com/office/drawing/2014/main" val="10001"/>
                  </a:ext>
                </a:extLst>
              </a:tr>
              <a:tr h="359229">
                <a:tc>
                  <a:txBody>
                    <a:bodyPr/>
                    <a:lstStyle/>
                    <a:p>
                      <a:pPr marL="0" marR="0" algn="l">
                        <a:spcBef>
                          <a:spcPts val="0"/>
                        </a:spcBef>
                        <a:spcAft>
                          <a:spcPts val="0"/>
                        </a:spcAft>
                      </a:pPr>
                      <a:r>
                        <a:rPr lang="en-US" sz="2400" b="1">
                          <a:latin typeface="Arial"/>
                          <a:ea typeface="Times New Roman"/>
                        </a:rPr>
                        <a:t>Nitrite mg/L</a:t>
                      </a:r>
                      <a:endParaRPr lang="en-US" sz="2400" b="1">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0.05</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extLst>
                  <a:ext uri="{0D108BD9-81ED-4DB2-BD59-A6C34878D82A}">
                    <a16:rowId xmlns:a16="http://schemas.microsoft.com/office/drawing/2014/main" val="10002"/>
                  </a:ext>
                </a:extLst>
              </a:tr>
              <a:tr h="359229">
                <a:tc>
                  <a:txBody>
                    <a:bodyPr/>
                    <a:lstStyle/>
                    <a:p>
                      <a:pPr marL="0" marR="0" algn="l">
                        <a:spcBef>
                          <a:spcPts val="0"/>
                        </a:spcBef>
                        <a:spcAft>
                          <a:spcPts val="0"/>
                        </a:spcAft>
                      </a:pPr>
                      <a:r>
                        <a:rPr lang="en-US" sz="2400" b="1">
                          <a:latin typeface="Arial"/>
                          <a:ea typeface="Times New Roman"/>
                        </a:rPr>
                        <a:t>Nitrate plus Nitrite mg/L</a:t>
                      </a:r>
                      <a:endParaRPr lang="en-US" sz="2400" b="1">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0.05</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0.04</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0.04</a:t>
                      </a:r>
                      <a:endParaRPr lang="en-US" sz="2400" dirty="0">
                        <a:latin typeface="Times New Roman"/>
                        <a:ea typeface="Times New Roman"/>
                      </a:endParaRPr>
                    </a:p>
                  </a:txBody>
                  <a:tcPr marL="68580" marR="68580" marT="0" marB="0"/>
                </a:tc>
                <a:extLst>
                  <a:ext uri="{0D108BD9-81ED-4DB2-BD59-A6C34878D82A}">
                    <a16:rowId xmlns:a16="http://schemas.microsoft.com/office/drawing/2014/main" val="10003"/>
                  </a:ext>
                </a:extLst>
              </a:tr>
              <a:tr h="359229">
                <a:tc>
                  <a:txBody>
                    <a:bodyPr/>
                    <a:lstStyle/>
                    <a:p>
                      <a:pPr marL="0" marR="0" algn="l">
                        <a:spcBef>
                          <a:spcPts val="0"/>
                        </a:spcBef>
                        <a:spcAft>
                          <a:spcPts val="0"/>
                        </a:spcAft>
                      </a:pPr>
                      <a:r>
                        <a:rPr lang="en-US" sz="2400" b="1">
                          <a:latin typeface="Arial"/>
                          <a:ea typeface="Times New Roman"/>
                        </a:rPr>
                        <a:t>TKN mg/L</a:t>
                      </a:r>
                      <a:endParaRPr lang="en-US" sz="2400" b="1">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0.2</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0.2</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0.2</a:t>
                      </a:r>
                      <a:endParaRPr lang="en-US" sz="2400">
                        <a:latin typeface="Times New Roman"/>
                        <a:ea typeface="Times New Roman"/>
                      </a:endParaRPr>
                    </a:p>
                  </a:txBody>
                  <a:tcPr marL="68580" marR="68580" marT="0" marB="0"/>
                </a:tc>
                <a:extLst>
                  <a:ext uri="{0D108BD9-81ED-4DB2-BD59-A6C34878D82A}">
                    <a16:rowId xmlns:a16="http://schemas.microsoft.com/office/drawing/2014/main" val="10004"/>
                  </a:ext>
                </a:extLst>
              </a:tr>
              <a:tr h="413655">
                <a:tc>
                  <a:txBody>
                    <a:bodyPr/>
                    <a:lstStyle/>
                    <a:p>
                      <a:pPr marL="0" marR="0" algn="l">
                        <a:spcBef>
                          <a:spcPts val="0"/>
                        </a:spcBef>
                        <a:spcAft>
                          <a:spcPts val="0"/>
                        </a:spcAft>
                      </a:pPr>
                      <a:r>
                        <a:rPr lang="en-US" sz="2400" b="1">
                          <a:latin typeface="Arial"/>
                          <a:ea typeface="Times New Roman"/>
                        </a:rPr>
                        <a:t>Total Phosphorus mg/L</a:t>
                      </a:r>
                      <a:endParaRPr lang="en-US" sz="2400" b="1">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0.06</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0.02</a:t>
                      </a:r>
                      <a:endParaRPr lang="en-US" sz="2400" dirty="0">
                        <a:latin typeface="Times New Roman"/>
                        <a:ea typeface="Times New Roman"/>
                      </a:endParaRPr>
                    </a:p>
                  </a:txBody>
                  <a:tcPr marL="68580" marR="68580" marT="0" marB="0"/>
                </a:tc>
                <a:extLst>
                  <a:ext uri="{0D108BD9-81ED-4DB2-BD59-A6C34878D82A}">
                    <a16:rowId xmlns:a16="http://schemas.microsoft.com/office/drawing/2014/main" val="10005"/>
                  </a:ext>
                </a:extLst>
              </a:tr>
              <a:tr h="359229">
                <a:tc>
                  <a:txBody>
                    <a:bodyPr/>
                    <a:lstStyle/>
                    <a:p>
                      <a:pPr marL="0" marR="0" algn="l">
                        <a:spcBef>
                          <a:spcPts val="0"/>
                        </a:spcBef>
                        <a:spcAft>
                          <a:spcPts val="0"/>
                        </a:spcAft>
                      </a:pPr>
                      <a:r>
                        <a:rPr lang="en-US" sz="2400" b="1" dirty="0" err="1">
                          <a:latin typeface="Arial"/>
                          <a:ea typeface="Times New Roman"/>
                        </a:rPr>
                        <a:t>Chl</a:t>
                      </a:r>
                      <a:r>
                        <a:rPr lang="en-US" sz="2400" b="1" baseline="0" dirty="0">
                          <a:latin typeface="Arial"/>
                          <a:ea typeface="Times New Roman"/>
                        </a:rPr>
                        <a:t> </a:t>
                      </a:r>
                      <a:r>
                        <a:rPr lang="en-US" sz="2400" b="1" i="1" baseline="0" dirty="0">
                          <a:latin typeface="Arial"/>
                          <a:ea typeface="Times New Roman"/>
                        </a:rPr>
                        <a:t>a</a:t>
                      </a:r>
                      <a:r>
                        <a:rPr lang="en-US" sz="2400" b="1" dirty="0">
                          <a:latin typeface="Arial"/>
                          <a:ea typeface="Times New Roman"/>
                        </a:rPr>
                        <a:t> </a:t>
                      </a:r>
                      <a:r>
                        <a:rPr lang="en-US" sz="2400" b="1" dirty="0" err="1">
                          <a:latin typeface="Arial"/>
                          <a:ea typeface="Times New Roman"/>
                        </a:rPr>
                        <a:t>ug</a:t>
                      </a:r>
                      <a:r>
                        <a:rPr lang="en-US" sz="2400" b="1" dirty="0">
                          <a:latin typeface="Arial"/>
                          <a:ea typeface="Times New Roman"/>
                        </a:rPr>
                        <a:t>/L</a:t>
                      </a:r>
                      <a:endParaRPr lang="en-US" sz="2400" b="1" dirty="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3</a:t>
                      </a:r>
                      <a:endParaRPr lang="en-US" sz="2400" dirty="0">
                        <a:latin typeface="Times New Roman"/>
                        <a:ea typeface="Times New Roman"/>
                      </a:endParaRPr>
                    </a:p>
                  </a:txBody>
                  <a:tcPr marL="68580" marR="68580" marT="0" marB="0"/>
                </a:tc>
                <a:tc>
                  <a:txBody>
                    <a:bodyPr/>
                    <a:lstStyle/>
                    <a:p>
                      <a:pPr marL="0" marR="0" algn="l">
                        <a:spcBef>
                          <a:spcPts val="0"/>
                        </a:spcBef>
                        <a:spcAft>
                          <a:spcPts val="0"/>
                        </a:spcAft>
                      </a:pPr>
                      <a:r>
                        <a:rPr lang="en-US" sz="2400">
                          <a:latin typeface="Arial"/>
                          <a:ea typeface="Times New Roman"/>
                        </a:rPr>
                        <a:t>3</a:t>
                      </a:r>
                      <a:endParaRPr lang="en-US" sz="2400">
                        <a:latin typeface="Times New Roman"/>
                        <a:ea typeface="Times New Roman"/>
                      </a:endParaRPr>
                    </a:p>
                  </a:txBody>
                  <a:tcPr marL="68580" marR="68580" marT="0" marB="0"/>
                </a:tc>
                <a:tc>
                  <a:txBody>
                    <a:bodyPr/>
                    <a:lstStyle/>
                    <a:p>
                      <a:pPr marL="0" marR="0" algn="l">
                        <a:spcBef>
                          <a:spcPts val="0"/>
                        </a:spcBef>
                        <a:spcAft>
                          <a:spcPts val="0"/>
                        </a:spcAft>
                      </a:pPr>
                      <a:r>
                        <a:rPr lang="en-US" sz="2400" dirty="0">
                          <a:latin typeface="Arial"/>
                          <a:ea typeface="Times New Roman"/>
                        </a:rPr>
                        <a:t>2.2</a:t>
                      </a:r>
                      <a:endParaRPr lang="en-US" sz="2400" dirty="0">
                        <a:latin typeface="Times New Roman"/>
                        <a:ea typeface="Times New Roman"/>
                      </a:endParaRPr>
                    </a:p>
                  </a:txBody>
                  <a:tcPr marL="68580" marR="68580" marT="0" marB="0"/>
                </a:tc>
                <a:extLst>
                  <a:ext uri="{0D108BD9-81ED-4DB2-BD59-A6C34878D82A}">
                    <a16:rowId xmlns:a16="http://schemas.microsoft.com/office/drawing/2014/main" val="10006"/>
                  </a:ext>
                </a:extLst>
              </a:tr>
            </a:tbl>
          </a:graphicData>
        </a:graphic>
      </p:graphicFrame>
    </p:spTree>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8600" y="422275"/>
            <a:ext cx="8915400" cy="554038"/>
          </a:xfrm>
          <a:prstGeom prst="rect">
            <a:avLst/>
          </a:prstGeom>
          <a:ln>
            <a:miter lim="800000"/>
            <a:headEnd/>
            <a:tailEnd/>
          </a:ln>
        </p:spPr>
        <p:txBody>
          <a:bodyPr lIns="0" tIns="0" rIns="0" bIns="0">
            <a:spAutoFit/>
          </a:bodyPr>
          <a:lstStyle/>
          <a:p>
            <a:pPr defTabSz="381000">
              <a:defRPr/>
            </a:pPr>
            <a:r>
              <a:rPr lang="en-US" sz="3600" b="1" dirty="0">
                <a:solidFill>
                  <a:srgbClr val="002060"/>
                </a:solidFill>
                <a:effectLst>
                  <a:outerShdw blurRad="38100" dist="38100" dir="2700000" algn="tl">
                    <a:srgbClr val="DDDDDD"/>
                  </a:outerShdw>
                </a:effectLst>
                <a:latin typeface="Arial"/>
                <a:ea typeface="+mj-ea"/>
                <a:cs typeface="Arial"/>
              </a:rPr>
              <a:t>How Does TCEQ Use the Data</a:t>
            </a:r>
          </a:p>
        </p:txBody>
      </p:sp>
      <p:sp>
        <p:nvSpPr>
          <p:cNvPr id="9220" name="Rectangle 4"/>
          <p:cNvSpPr>
            <a:spLocks noGrp="1" noChangeArrowheads="1"/>
          </p:cNvSpPr>
          <p:nvPr>
            <p:ph type="body" idx="4294967295"/>
          </p:nvPr>
        </p:nvSpPr>
        <p:spPr bwMode="auto">
          <a:xfrm>
            <a:off x="685800" y="1219200"/>
            <a:ext cx="7620000" cy="3711785"/>
          </a:xfrm>
          <a:prstGeom prst="rect">
            <a:avLst/>
          </a:prstGeom>
          <a:noFill/>
          <a:ln>
            <a:miter lim="800000"/>
            <a:headEnd/>
            <a:tailEnd/>
          </a:ln>
        </p:spPr>
        <p:txBody>
          <a:bodyPr wrap="square" lIns="0" tIns="0" rIns="0" bIns="0">
            <a:spAutoFit/>
          </a:bodyPr>
          <a:lstStyle/>
          <a:p>
            <a:pPr marL="0" indent="457200" defTabSz="381000">
              <a:lnSpc>
                <a:spcPct val="90000"/>
              </a:lnSpc>
              <a:buClr>
                <a:srgbClr val="000090"/>
              </a:buClr>
              <a:buFont typeface="Wingdings" pitchFamily="2" charset="2"/>
              <a:buChar char="Ø"/>
            </a:pPr>
            <a:r>
              <a:rPr lang="en-US" sz="3600" dirty="0">
                <a:latin typeface="Arial" pitchFamily="34" charset="0"/>
                <a:ea typeface="ＭＳ Ｐゴシック" pitchFamily="34" charset="-128"/>
                <a:cs typeface="Times New Roman" pitchFamily="18" charset="0"/>
              </a:rPr>
              <a:t>Look at mean or median or some percentile, examine trends in the data</a:t>
            </a:r>
          </a:p>
          <a:p>
            <a:pPr marL="0" indent="457200" defTabSz="381000">
              <a:lnSpc>
                <a:spcPct val="90000"/>
              </a:lnSpc>
              <a:buClr>
                <a:srgbClr val="000090"/>
              </a:buClr>
              <a:buFont typeface="Wingdings" pitchFamily="2" charset="2"/>
              <a:buChar char="Ø"/>
            </a:pPr>
            <a:r>
              <a:rPr lang="en-US" sz="3600" dirty="0">
                <a:latin typeface="Arial" pitchFamily="34" charset="0"/>
                <a:ea typeface="ＭＳ Ｐゴシック" pitchFamily="34" charset="-128"/>
                <a:cs typeface="Times New Roman" pitchFamily="18" charset="0"/>
              </a:rPr>
              <a:t>Examine stressor response or indicator, look at impacted versus </a:t>
            </a:r>
            <a:r>
              <a:rPr lang="en-US" sz="3600" dirty="0" err="1">
                <a:latin typeface="Arial" pitchFamily="34" charset="0"/>
                <a:ea typeface="ＭＳ Ｐゴシック" pitchFamily="34" charset="-128"/>
                <a:cs typeface="Times New Roman" pitchFamily="18" charset="0"/>
              </a:rPr>
              <a:t>unimpacted</a:t>
            </a:r>
            <a:r>
              <a:rPr lang="en-US" sz="3600" dirty="0">
                <a:latin typeface="Arial" pitchFamily="34" charset="0"/>
                <a:ea typeface="ＭＳ Ｐゴシック" pitchFamily="34" charset="-128"/>
                <a:cs typeface="Times New Roman" pitchFamily="18" charset="0"/>
              </a:rPr>
              <a:t>, and/or historical variability</a:t>
            </a:r>
          </a:p>
          <a:p>
            <a:pPr marL="0" indent="457200" defTabSz="381000">
              <a:lnSpc>
                <a:spcPct val="90000"/>
              </a:lnSpc>
              <a:buClr>
                <a:srgbClr val="000090"/>
              </a:buClr>
              <a:buFont typeface="Wingdings" pitchFamily="2" charset="2"/>
              <a:buChar char="Ø"/>
            </a:pPr>
            <a:r>
              <a:rPr lang="en-US" sz="3600" dirty="0">
                <a:latin typeface="Arial" pitchFamily="34" charset="0"/>
                <a:ea typeface="ＭＳ Ｐゴシック" pitchFamily="34" charset="-128"/>
                <a:cs typeface="Times New Roman" pitchFamily="18" charset="0"/>
              </a:rPr>
              <a:t>Traditionally – ½ Censored Value</a:t>
            </a:r>
          </a:p>
        </p:txBody>
      </p:sp>
      <p:sp>
        <p:nvSpPr>
          <p:cNvPr id="9219" name="Rectangle 3">
            <a:extLst>
              <a:ext uri="{C183D7F6-B498-43B3-948B-1728B52AA6E4}">
                <adec:decorative xmlns:adec="http://schemas.microsoft.com/office/drawing/2017/decorative" val="1"/>
              </a:ext>
            </a:extLst>
          </p:cNvPr>
          <p:cNvSpPr>
            <a:spLocks noChangeArrowheads="1"/>
          </p:cNvSpPr>
          <p:nvPr/>
        </p:nvSpPr>
        <p:spPr bwMode="auto">
          <a:xfrm>
            <a:off x="228600" y="1039813"/>
            <a:ext cx="8674100" cy="103187"/>
          </a:xfrm>
          <a:prstGeom prst="rect">
            <a:avLst/>
          </a:prstGeom>
          <a:solidFill>
            <a:srgbClr val="000090"/>
          </a:solidFill>
          <a:ln w="9525">
            <a:noFill/>
            <a:miter lim="800000"/>
            <a:headEnd/>
            <a:tailEnd/>
          </a:ln>
        </p:spPr>
        <p:txBody>
          <a:bodyPr/>
          <a:lstStyle/>
          <a:p>
            <a:pPr eaLnBrk="0" hangingPunct="0"/>
            <a:endParaRPr lang="en-US"/>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rot="5400000">
            <a:off x="3817243" y="2126357"/>
            <a:ext cx="1585714" cy="7086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28600" y="304839"/>
            <a:ext cx="8915400" cy="1107996"/>
          </a:xfrm>
          <a:prstGeom prst="rect">
            <a:avLst/>
          </a:prstGeom>
          <a:ln>
            <a:miter lim="800000"/>
            <a:headEnd/>
            <a:tailEnd/>
          </a:ln>
        </p:spPr>
        <p:txBody>
          <a:bodyPr lIns="0" tIns="0" rIns="0" bIns="0">
            <a:spAutoFit/>
          </a:bodyPr>
          <a:lstStyle/>
          <a:p>
            <a:pPr defTabSz="381000">
              <a:defRPr/>
            </a:pPr>
            <a:r>
              <a:rPr lang="en-US" sz="3600" b="1" dirty="0">
                <a:solidFill>
                  <a:srgbClr val="002060"/>
                </a:solidFill>
                <a:effectLst>
                  <a:outerShdw blurRad="38100" dist="38100" dir="2700000" algn="tl">
                    <a:srgbClr val="C0C0C0"/>
                  </a:outerShdw>
                </a:effectLst>
                <a:latin typeface="Arial" pitchFamily="34" charset="0"/>
                <a:ea typeface="ＭＳ Ｐゴシック"/>
                <a:cs typeface="Arial" pitchFamily="34" charset="0"/>
              </a:rPr>
              <a:t>Data Analysis Considerations  </a:t>
            </a:r>
            <a:br>
              <a:rPr lang="en-US" sz="3600" b="1" dirty="0">
                <a:solidFill>
                  <a:srgbClr val="002060"/>
                </a:solidFill>
                <a:effectLst>
                  <a:outerShdw blurRad="38100" dist="38100" dir="2700000" algn="tl">
                    <a:srgbClr val="C0C0C0"/>
                  </a:outerShdw>
                </a:effectLst>
                <a:latin typeface="Arial" pitchFamily="34" charset="0"/>
                <a:ea typeface="ＭＳ Ｐゴシック"/>
                <a:cs typeface="Arial" pitchFamily="34" charset="0"/>
              </a:rPr>
            </a:br>
            <a:endParaRPr lang="en-US" sz="3600" b="1" dirty="0">
              <a:solidFill>
                <a:srgbClr val="002060"/>
              </a:solidFill>
              <a:effectLst>
                <a:outerShdw blurRad="38100" dist="38100" dir="2700000" algn="tl">
                  <a:srgbClr val="C0C0C0"/>
                </a:outerShdw>
              </a:effectLst>
              <a:latin typeface="Arial" pitchFamily="34" charset="0"/>
              <a:ea typeface="ＭＳ Ｐゴシック"/>
              <a:cs typeface="Arial" pitchFamily="34" charset="0"/>
            </a:endParaRPr>
          </a:p>
        </p:txBody>
      </p:sp>
      <p:sp>
        <p:nvSpPr>
          <p:cNvPr id="20484" name="Rectangle 4"/>
          <p:cNvSpPr>
            <a:spLocks noGrp="1" noChangeArrowheads="1"/>
          </p:cNvSpPr>
          <p:nvPr>
            <p:ph type="body" idx="4294967295"/>
          </p:nvPr>
        </p:nvSpPr>
        <p:spPr bwMode="auto">
          <a:xfrm>
            <a:off x="533400" y="1219200"/>
            <a:ext cx="8153400" cy="5810822"/>
          </a:xfrm>
          <a:prstGeom prst="rect">
            <a:avLst/>
          </a:prstGeom>
          <a:noFill/>
          <a:ln>
            <a:miter lim="800000"/>
            <a:headEnd/>
            <a:tailEnd/>
          </a:ln>
        </p:spPr>
        <p:txBody>
          <a:bodyPr wrap="square" lIns="0" tIns="0" rIns="0" bIns="0">
            <a:spAutoFit/>
          </a:bodyPr>
          <a:lstStyle/>
          <a:p>
            <a:pPr marL="0" indent="457200" defTabSz="381000">
              <a:lnSpc>
                <a:spcPct val="90000"/>
              </a:lnSpc>
              <a:buClr>
                <a:srgbClr val="000090"/>
              </a:buClr>
              <a:buFont typeface="Wingdings" pitchFamily="2" charset="2"/>
              <a:buChar char="Ø"/>
            </a:pPr>
            <a:r>
              <a:rPr lang="en-US" dirty="0">
                <a:latin typeface="Arial" pitchFamily="34" charset="0"/>
                <a:ea typeface="ＭＳ Ｐゴシック" pitchFamily="34" charset="-128"/>
                <a:cs typeface="Times New Roman" pitchFamily="18" charset="0"/>
              </a:rPr>
              <a:t>Censored Value issues with current data</a:t>
            </a:r>
          </a:p>
          <a:p>
            <a:pPr marL="457200" lvl="5" indent="457200" defTabSz="381000">
              <a:lnSpc>
                <a:spcPct val="90000"/>
              </a:lnSpc>
              <a:buClr>
                <a:srgbClr val="000090"/>
              </a:buClr>
            </a:pPr>
            <a:r>
              <a:rPr lang="en-US" sz="3200" dirty="0">
                <a:latin typeface="Arial" pitchFamily="34" charset="0"/>
                <a:ea typeface="ＭＳ Ｐゴシック" pitchFamily="34" charset="-128"/>
                <a:cs typeface="Times New Roman" pitchFamily="18" charset="0"/>
              </a:rPr>
              <a:t>Analysis with substitution compromised at anywhere from 10-30%</a:t>
            </a:r>
          </a:p>
          <a:p>
            <a:pPr marL="457200" lvl="5" indent="457200" defTabSz="381000">
              <a:lnSpc>
                <a:spcPct val="90000"/>
              </a:lnSpc>
              <a:buClr>
                <a:srgbClr val="000090"/>
              </a:buClr>
            </a:pPr>
            <a:r>
              <a:rPr lang="en-US" sz="3200" dirty="0">
                <a:latin typeface="Arial" pitchFamily="34" charset="0"/>
                <a:ea typeface="ＭＳ Ｐゴシック" pitchFamily="34" charset="-128"/>
                <a:cs typeface="Times New Roman" pitchFamily="18" charset="0"/>
              </a:rPr>
              <a:t>Different statistics – survival analysis</a:t>
            </a:r>
          </a:p>
          <a:p>
            <a:pPr marL="0" indent="457200" defTabSz="381000">
              <a:lnSpc>
                <a:spcPct val="90000"/>
              </a:lnSpc>
              <a:buClr>
                <a:srgbClr val="000090"/>
              </a:buClr>
              <a:buFont typeface="Wingdings" pitchFamily="2" charset="2"/>
              <a:buChar char="Ø"/>
            </a:pPr>
            <a:r>
              <a:rPr lang="en-US" dirty="0">
                <a:latin typeface="Arial" pitchFamily="34" charset="0"/>
                <a:ea typeface="ＭＳ Ｐゴシック" pitchFamily="34" charset="-128"/>
                <a:cs typeface="Times New Roman" pitchFamily="18" charset="0"/>
              </a:rPr>
              <a:t>Lack of paired data – to calculate TN, and examine relationships</a:t>
            </a:r>
          </a:p>
          <a:p>
            <a:pPr marL="0" indent="457200" defTabSz="381000">
              <a:lnSpc>
                <a:spcPct val="90000"/>
              </a:lnSpc>
              <a:buClr>
                <a:srgbClr val="000090"/>
              </a:buClr>
              <a:buFont typeface="Wingdings" pitchFamily="2" charset="2"/>
              <a:buChar char="Ø"/>
            </a:pPr>
            <a:r>
              <a:rPr lang="en-US" dirty="0">
                <a:latin typeface="Arial" pitchFamily="34" charset="0"/>
                <a:ea typeface="ＭＳ Ｐゴシック" pitchFamily="34" charset="-128"/>
                <a:cs typeface="Times New Roman" pitchFamily="18" charset="0"/>
              </a:rPr>
              <a:t>Historical Data – </a:t>
            </a:r>
            <a:br>
              <a:rPr lang="en-US" dirty="0">
                <a:latin typeface="Arial" pitchFamily="34" charset="0"/>
                <a:ea typeface="ＭＳ Ｐゴシック" pitchFamily="34" charset="-128"/>
                <a:cs typeface="Times New Roman" pitchFamily="18" charset="0"/>
              </a:rPr>
            </a:br>
            <a:r>
              <a:rPr lang="en-US" dirty="0">
                <a:latin typeface="Arial" pitchFamily="34" charset="0"/>
                <a:ea typeface="ＭＳ Ｐゴシック" pitchFamily="34" charset="-128"/>
                <a:cs typeface="Times New Roman" pitchFamily="18" charset="0"/>
              </a:rPr>
              <a:t>change in sampling sites, </a:t>
            </a:r>
            <a:br>
              <a:rPr lang="en-US" dirty="0">
                <a:latin typeface="Arial" pitchFamily="34" charset="0"/>
                <a:ea typeface="ＭＳ Ｐゴシック" pitchFamily="34" charset="-128"/>
                <a:cs typeface="Times New Roman" pitchFamily="18" charset="0"/>
              </a:rPr>
            </a:br>
            <a:r>
              <a:rPr lang="en-US" dirty="0">
                <a:latin typeface="Arial" pitchFamily="34" charset="0"/>
                <a:ea typeface="ＭＳ Ｐゴシック" pitchFamily="34" charset="-128"/>
                <a:cs typeface="Times New Roman" pitchFamily="18" charset="0"/>
              </a:rPr>
              <a:t>use old data, don’t use </a:t>
            </a:r>
            <a:br>
              <a:rPr lang="en-US" dirty="0">
                <a:latin typeface="Arial" pitchFamily="34" charset="0"/>
                <a:ea typeface="ＭＳ Ｐゴシック" pitchFamily="34" charset="-128"/>
                <a:cs typeface="Times New Roman" pitchFamily="18" charset="0"/>
              </a:rPr>
            </a:br>
            <a:r>
              <a:rPr lang="en-US" dirty="0">
                <a:latin typeface="Arial" pitchFamily="34" charset="0"/>
                <a:ea typeface="ＭＳ Ｐゴシック" pitchFamily="34" charset="-128"/>
                <a:cs typeface="Times New Roman" pitchFamily="18" charset="0"/>
              </a:rPr>
              <a:t>old data, censor old data, </a:t>
            </a:r>
            <a:br>
              <a:rPr lang="en-US" dirty="0">
                <a:latin typeface="Arial" pitchFamily="34" charset="0"/>
                <a:ea typeface="ＭＳ Ｐゴシック" pitchFamily="34" charset="-128"/>
                <a:cs typeface="Times New Roman" pitchFamily="18" charset="0"/>
              </a:rPr>
            </a:br>
            <a:r>
              <a:rPr lang="en-US" dirty="0">
                <a:latin typeface="Arial" pitchFamily="34" charset="0"/>
                <a:ea typeface="ＭＳ Ｐゴシック" pitchFamily="34" charset="-128"/>
                <a:cs typeface="Times New Roman" pitchFamily="18" charset="0"/>
              </a:rPr>
              <a:t>change in method?</a:t>
            </a:r>
          </a:p>
          <a:p>
            <a:pPr marL="0" indent="457200" defTabSz="381000">
              <a:lnSpc>
                <a:spcPct val="90000"/>
              </a:lnSpc>
              <a:buClr>
                <a:srgbClr val="000090"/>
              </a:buClr>
              <a:buFont typeface="Wingdings" pitchFamily="2" charset="2"/>
              <a:buChar char="Ø"/>
            </a:pPr>
            <a:endParaRPr lang="en-US" dirty="0">
              <a:latin typeface="Arial" pitchFamily="34" charset="0"/>
              <a:ea typeface="ＭＳ Ｐゴシック" pitchFamily="34" charset="-128"/>
              <a:cs typeface="Times New Roman" pitchFamily="18" charset="0"/>
            </a:endParaRPr>
          </a:p>
        </p:txBody>
      </p:sp>
      <p:sp>
        <p:nvSpPr>
          <p:cNvPr id="20483" name="Rectangle 3">
            <a:extLst>
              <a:ext uri="{C183D7F6-B498-43B3-948B-1728B52AA6E4}">
                <adec:decorative xmlns:adec="http://schemas.microsoft.com/office/drawing/2017/decorative" val="1"/>
              </a:ext>
            </a:extLst>
          </p:cNvPr>
          <p:cNvSpPr>
            <a:spLocks noChangeArrowheads="1"/>
          </p:cNvSpPr>
          <p:nvPr/>
        </p:nvSpPr>
        <p:spPr bwMode="auto">
          <a:xfrm>
            <a:off x="228600" y="914400"/>
            <a:ext cx="8674100" cy="103188"/>
          </a:xfrm>
          <a:prstGeom prst="rect">
            <a:avLst/>
          </a:prstGeom>
          <a:solidFill>
            <a:srgbClr val="000090"/>
          </a:solidFill>
          <a:ln w="9525">
            <a:noFill/>
            <a:miter lim="800000"/>
            <a:headEnd/>
            <a:tailEnd/>
          </a:ln>
        </p:spPr>
        <p:txBody>
          <a:bodyPr/>
          <a:lstStyle/>
          <a:p>
            <a:pPr eaLnBrk="0" hangingPunct="0"/>
            <a:endParaRPr lang="en-US"/>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srcRect t="2222" r="12500" b="14444"/>
          <a:stretch>
            <a:fillRect/>
          </a:stretch>
        </p:blipFill>
        <p:spPr>
          <a:xfrm>
            <a:off x="5257800" y="3962400"/>
            <a:ext cx="3627823" cy="2590800"/>
          </a:xfrm>
          <a:prstGeom prst="rect">
            <a:avLst/>
          </a:prstGeom>
          <a:ln w="38100">
            <a:solidFill>
              <a:srgbClr val="002060"/>
            </a:solidFill>
          </a:ln>
          <a:effectLst>
            <a:outerShdw blurRad="292100" dist="139700" dir="2700000" algn="tl" rotWithShape="0">
              <a:srgbClr val="333333">
                <a:alpha val="65000"/>
              </a:srgbClr>
            </a:outerShdw>
          </a:effectLst>
        </p:spPr>
      </p:pic>
    </p:spTree>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C0A77A-422E-4016-A1FD-1859D7604CB3}"/>
              </a:ext>
            </a:extLst>
          </p:cNvPr>
          <p:cNvSpPr txBox="1">
            <a:spLocks noGrp="1" noChangeArrowheads="1"/>
          </p:cNvSpPr>
          <p:nvPr>
            <p:ph type="title" idx="4294967295"/>
          </p:nvPr>
        </p:nvSpPr>
        <p:spPr bwMode="auto">
          <a:xfrm>
            <a:off x="228600" y="304839"/>
            <a:ext cx="8915400" cy="1107996"/>
          </a:xfrm>
          <a:prstGeom prst="rect">
            <a:avLst/>
          </a:prstGeom>
          <a:noFill/>
          <a:ln>
            <a:noFill/>
            <a:prstDash/>
            <a:miter lim="800000"/>
            <a:headEnd/>
            <a:tailEn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3810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outerShdw blurRad="38100" dist="38100" dir="2700000" algn="tl">
                    <a:srgbClr val="C0C0C0"/>
                  </a:outerShdw>
                </a:effectLst>
                <a:uLnTx/>
                <a:uFillTx/>
                <a:latin typeface="Arial" pitchFamily="34" charset="0"/>
                <a:ea typeface="ＭＳ Ｐゴシック"/>
                <a:cs typeface="Arial" pitchFamily="34" charset="0"/>
              </a:rPr>
              <a:t>Laguna Madre Map: Segment 2491  </a:t>
            </a:r>
            <a:br>
              <a:rPr kumimoji="0" 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itchFamily="34" charset="0"/>
                <a:ea typeface="ＭＳ Ｐゴシック"/>
                <a:cs typeface="Arial" pitchFamily="34" charset="0"/>
              </a:rPr>
            </a:br>
            <a:endParaRPr kumimoji="0" lang="en-US" sz="3600" b="1" i="0" u="none" strike="noStrike" kern="1200" cap="none" spc="0" normalizeH="0" baseline="0" noProof="0" dirty="0">
              <a:ln>
                <a:noFill/>
              </a:ln>
              <a:solidFill>
                <a:srgbClr val="002060"/>
              </a:solidFill>
              <a:effectLst>
                <a:outerShdw blurRad="38100" dist="38100" dir="2700000" algn="tl">
                  <a:srgbClr val="C0C0C0"/>
                </a:outerShdw>
              </a:effectLst>
              <a:uLnTx/>
              <a:uFillTx/>
              <a:latin typeface="Arial" pitchFamily="34" charset="0"/>
              <a:ea typeface="ＭＳ Ｐゴシック"/>
              <a:cs typeface="Arial" pitchFamily="34" charset="0"/>
            </a:endParaRPr>
          </a:p>
        </p:txBody>
      </p:sp>
      <p:pic>
        <p:nvPicPr>
          <p:cNvPr id="2050" name="Picture 2" descr="Laguna Madre Segment 2491 Station 13446&#10;"/>
          <p:cNvPicPr>
            <a:picLocks noChangeAspect="1" noChangeArrowheads="1"/>
          </p:cNvPicPr>
          <p:nvPr/>
        </p:nvPicPr>
        <p:blipFill>
          <a:blip r:embed="rId3" cstate="print"/>
          <a:srcRect/>
          <a:stretch>
            <a:fillRect/>
          </a:stretch>
        </p:blipFill>
        <p:spPr bwMode="auto">
          <a:xfrm>
            <a:off x="-457200" y="0"/>
            <a:ext cx="11049000" cy="7387988"/>
          </a:xfrm>
          <a:prstGeom prst="rect">
            <a:avLst/>
          </a:prstGeom>
          <a:noFill/>
          <a:ln w="9525">
            <a:noFill/>
            <a:miter lim="800000"/>
            <a:headEnd/>
            <a:tailEnd/>
          </a:ln>
        </p:spPr>
      </p:pic>
    </p:spTree>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6723BC-88F2-452A-A8FE-BF63ABD9B182}"/>
              </a:ext>
            </a:extLst>
          </p:cNvPr>
          <p:cNvSpPr>
            <a:spLocks noGrp="1"/>
          </p:cNvSpPr>
          <p:nvPr>
            <p:ph type="title" idx="4294967295"/>
          </p:nvPr>
        </p:nvSpPr>
        <p:spPr>
          <a:xfrm>
            <a:off x="457200" y="533400"/>
            <a:ext cx="8229600" cy="228600"/>
          </a:xfrm>
        </p:spPr>
        <p:txBody>
          <a:bodyPr vert="horz" wrap="square" lIns="91440" tIns="45720" rIns="91440" bIns="45720" numCol="1" anchor="b" anchorCtr="0" compatLnSpc="1">
            <a:prstTxWarp prst="textNoShape">
              <a:avLst/>
            </a:prstTxWarp>
          </a:bodyPr>
          <a:lstStyle/>
          <a:p>
            <a:r>
              <a:rPr lang="en-US" sz="1200" dirty="0">
                <a:solidFill>
                  <a:schemeClr val="bg1"/>
                </a:solidFill>
              </a:rPr>
              <a:t>2491- Laguna Madre, station 13446</a:t>
            </a:r>
          </a:p>
        </p:txBody>
      </p:sp>
      <p:graphicFrame>
        <p:nvGraphicFramePr>
          <p:cNvPr id="5" name="Chart 4" descr="Description in Slide Notes"/>
          <p:cNvGraphicFramePr/>
          <p:nvPr>
            <p:extLst>
              <p:ext uri="{D42A27DB-BD31-4B8C-83A1-F6EECF244321}">
                <p14:modId xmlns:p14="http://schemas.microsoft.com/office/powerpoint/2010/main" val="157331404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95462663"/>
              </p:ext>
            </p:extLst>
          </p:nvPr>
        </p:nvGraphicFramePr>
        <p:xfrm>
          <a:off x="1447800" y="5748086"/>
          <a:ext cx="6629400" cy="1109914"/>
        </p:xfrm>
        <a:graphic>
          <a:graphicData uri="http://schemas.openxmlformats.org/drawingml/2006/table">
            <a:tbl>
              <a:tblPr firstRow="1"/>
              <a:tblGrid>
                <a:gridCol w="1243010">
                  <a:extLst>
                    <a:ext uri="{9D8B030D-6E8A-4147-A177-3AD203B41FA5}">
                      <a16:colId xmlns:a16="http://schemas.microsoft.com/office/drawing/2014/main" val="20000"/>
                    </a:ext>
                  </a:extLst>
                </a:gridCol>
                <a:gridCol w="966787">
                  <a:extLst>
                    <a:ext uri="{9D8B030D-6E8A-4147-A177-3AD203B41FA5}">
                      <a16:colId xmlns:a16="http://schemas.microsoft.com/office/drawing/2014/main" val="20001"/>
                    </a:ext>
                  </a:extLst>
                </a:gridCol>
                <a:gridCol w="982136">
                  <a:extLst>
                    <a:ext uri="{9D8B030D-6E8A-4147-A177-3AD203B41FA5}">
                      <a16:colId xmlns:a16="http://schemas.microsoft.com/office/drawing/2014/main" val="20002"/>
                    </a:ext>
                  </a:extLst>
                </a:gridCol>
                <a:gridCol w="937855">
                  <a:extLst>
                    <a:ext uri="{9D8B030D-6E8A-4147-A177-3AD203B41FA5}">
                      <a16:colId xmlns:a16="http://schemas.microsoft.com/office/drawing/2014/main" val="20003"/>
                    </a:ext>
                  </a:extLst>
                </a:gridCol>
                <a:gridCol w="780879">
                  <a:extLst>
                    <a:ext uri="{9D8B030D-6E8A-4147-A177-3AD203B41FA5}">
                      <a16:colId xmlns:a16="http://schemas.microsoft.com/office/drawing/2014/main" val="20004"/>
                    </a:ext>
                  </a:extLst>
                </a:gridCol>
                <a:gridCol w="906974">
                  <a:extLst>
                    <a:ext uri="{9D8B030D-6E8A-4147-A177-3AD203B41FA5}">
                      <a16:colId xmlns:a16="http://schemas.microsoft.com/office/drawing/2014/main" val="20005"/>
                    </a:ext>
                  </a:extLst>
                </a:gridCol>
                <a:gridCol w="811759">
                  <a:extLst>
                    <a:ext uri="{9D8B030D-6E8A-4147-A177-3AD203B41FA5}">
                      <a16:colId xmlns:a16="http://schemas.microsoft.com/office/drawing/2014/main" val="20006"/>
                    </a:ext>
                  </a:extLst>
                </a:gridCol>
              </a:tblGrid>
              <a:tr h="215499">
                <a:tc>
                  <a:txBody>
                    <a:bodyPr/>
                    <a:lstStyle/>
                    <a:p>
                      <a:pPr algn="ctr" fontAlgn="t"/>
                      <a:endParaRPr lang="en-US" sz="12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t"/>
                      <a:r>
                        <a:rPr lang="en-US" sz="1200" b="1" i="0" u="none" strike="noStrike" dirty="0" err="1">
                          <a:solidFill>
                            <a:srgbClr val="000000"/>
                          </a:solidFill>
                          <a:latin typeface="Arial"/>
                        </a:rPr>
                        <a:t>Chl</a:t>
                      </a:r>
                      <a:r>
                        <a:rPr lang="en-US" sz="1200" b="1" i="0" u="none" strike="noStrike" dirty="0">
                          <a:solidFill>
                            <a:srgbClr val="000000"/>
                          </a:solidFill>
                          <a:latin typeface="Arial"/>
                        </a:rPr>
                        <a:t>-a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200" b="1" i="0" u="none" strike="noStrike" dirty="0">
                          <a:solidFill>
                            <a:srgbClr val="000000"/>
                          </a:solidFill>
                          <a:latin typeface="Arial"/>
                        </a:rPr>
                        <a:t>Chl-a</a:t>
                      </a:r>
                      <a:r>
                        <a:rPr lang="en-US" sz="1200" b="1" i="0" u="none" strike="noStrike" baseline="30000" dirty="0">
                          <a:solidFill>
                            <a:srgbClr val="000000"/>
                          </a:solidFill>
                          <a:latin typeface="+mn-lt"/>
                        </a:rPr>
                        <a:t>½</a:t>
                      </a:r>
                      <a:endParaRPr lang="en-US" sz="12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200" b="1" i="0" u="none" strike="noStrike" dirty="0" err="1">
                          <a:solidFill>
                            <a:srgbClr val="000000"/>
                          </a:solidFill>
                          <a:latin typeface="Arial"/>
                        </a:rPr>
                        <a:t>Chl</a:t>
                      </a:r>
                      <a:r>
                        <a:rPr lang="en-US" sz="1200" b="1" i="0" u="none" strike="noStrike" dirty="0">
                          <a:solidFill>
                            <a:srgbClr val="000000"/>
                          </a:solidFill>
                          <a:latin typeface="Arial"/>
                        </a:rPr>
                        <a:t>-a</a:t>
                      </a:r>
                      <a:r>
                        <a:rPr lang="en-US" sz="1200" b="1" i="0" u="none" strike="noStrike" baseline="0" dirty="0">
                          <a:solidFill>
                            <a:srgbClr val="000000"/>
                          </a:solidFill>
                          <a:latin typeface="Arial"/>
                        </a:rPr>
                        <a:t> S</a:t>
                      </a:r>
                      <a:endParaRPr lang="en-US" sz="12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200" b="1" i="0" u="none" strike="noStrike" dirty="0" err="1">
                          <a:solidFill>
                            <a:srgbClr val="000000"/>
                          </a:solidFill>
                          <a:latin typeface="Arial"/>
                        </a:rPr>
                        <a:t>Chl</a:t>
                      </a:r>
                      <a:r>
                        <a:rPr lang="en-US" sz="1200" b="1" i="0" u="none" strike="noStrike" dirty="0">
                          <a:solidFill>
                            <a:srgbClr val="000000"/>
                          </a:solidFill>
                          <a:latin typeface="Arial"/>
                        </a:rPr>
                        <a:t>-a</a:t>
                      </a:r>
                      <a:r>
                        <a:rPr lang="en-US" sz="1200" b="1" i="0" u="none" strike="noStrike" baseline="0" dirty="0">
                          <a:solidFill>
                            <a:srgbClr val="000000"/>
                          </a:solidFill>
                          <a:latin typeface="Arial"/>
                        </a:rPr>
                        <a:t> S</a:t>
                      </a:r>
                      <a:r>
                        <a:rPr lang="en-US" sz="1200" b="1" i="0" u="none" strike="noStrike" baseline="30000" dirty="0">
                          <a:solidFill>
                            <a:srgbClr val="000000"/>
                          </a:solidFill>
                          <a:latin typeface="+mn-lt"/>
                        </a:rPr>
                        <a:t>1/2</a:t>
                      </a:r>
                      <a:endParaRPr lang="en-US" sz="12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200" b="1" i="0" u="none" strike="noStrike" dirty="0" err="1">
                          <a:solidFill>
                            <a:srgbClr val="000000"/>
                          </a:solidFill>
                          <a:latin typeface="Arial"/>
                        </a:rPr>
                        <a:t>Chl</a:t>
                      </a:r>
                      <a:r>
                        <a:rPr lang="en-US" sz="1200" b="1" i="0" u="none" strike="noStrike" dirty="0">
                          <a:solidFill>
                            <a:srgbClr val="000000"/>
                          </a:solidFill>
                          <a:latin typeface="Arial"/>
                        </a:rPr>
                        <a:t>-a F</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200" b="1" i="0" u="none" strike="noStrike" dirty="0" err="1">
                          <a:solidFill>
                            <a:srgbClr val="000000"/>
                          </a:solidFill>
                          <a:latin typeface="Arial"/>
                        </a:rPr>
                        <a:t>Chl</a:t>
                      </a:r>
                      <a:r>
                        <a:rPr lang="en-US" sz="1200" b="1" i="0" u="none" strike="noStrike" dirty="0">
                          <a:solidFill>
                            <a:srgbClr val="000000"/>
                          </a:solidFill>
                          <a:latin typeface="Arial"/>
                        </a:rPr>
                        <a:t>-a F</a:t>
                      </a:r>
                      <a:r>
                        <a:rPr lang="en-US" sz="1200" b="1" i="0" u="none" strike="noStrike" baseline="30000" dirty="0">
                          <a:solidFill>
                            <a:srgbClr val="000000"/>
                          </a:solidFill>
                          <a:latin typeface="+mn-lt"/>
                        </a:rPr>
                        <a:t>1/2</a:t>
                      </a:r>
                      <a:endParaRPr lang="en-US" sz="12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215499">
                <a:tc>
                  <a:txBody>
                    <a:bodyPr/>
                    <a:lstStyle/>
                    <a:p>
                      <a:pPr algn="ctr" fontAlgn="t"/>
                      <a:r>
                        <a:rPr lang="en-US" sz="1400" b="1" i="0" u="none" strike="noStrike" dirty="0">
                          <a:solidFill>
                            <a:srgbClr val="000000"/>
                          </a:solidFill>
                          <a:latin typeface="Arial"/>
                        </a:rPr>
                        <a:t>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t"/>
                      <a:r>
                        <a:rPr lang="en-US" sz="1400" b="0" i="0" u="none" strike="noStrike" dirty="0">
                          <a:solidFill>
                            <a:srgbClr val="000000"/>
                          </a:solidFill>
                          <a:latin typeface="Arial"/>
                        </a:rPr>
                        <a:t>137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137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122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122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215499">
                <a:tc>
                  <a:txBody>
                    <a:bodyPr/>
                    <a:lstStyle/>
                    <a:p>
                      <a:pPr algn="ctr" fontAlgn="t"/>
                      <a:r>
                        <a:rPr lang="en-US" sz="1400" b="1" i="0" u="none" strike="noStrike" dirty="0">
                          <a:solidFill>
                            <a:srgbClr val="000000"/>
                          </a:solidFill>
                          <a:latin typeface="Arial"/>
                        </a:rPr>
                        <a:t>Mean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t"/>
                      <a:r>
                        <a:rPr lang="en-US" sz="1400" b="0" i="0" u="none" strike="noStrike" dirty="0">
                          <a:solidFill>
                            <a:srgbClr val="000000"/>
                          </a:solidFill>
                          <a:latin typeface="Arial"/>
                        </a:rPr>
                        <a:t>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4.8</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3.6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4.9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4.1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15499">
                <a:tc>
                  <a:txBody>
                    <a:bodyPr/>
                    <a:lstStyle/>
                    <a:p>
                      <a:pPr algn="ctr" fontAlgn="t"/>
                      <a:r>
                        <a:rPr lang="en-US" sz="1400" b="1" i="0" u="none" strike="noStrike" dirty="0">
                          <a:solidFill>
                            <a:srgbClr val="000000"/>
                          </a:solidFill>
                          <a:latin typeface="Arial"/>
                        </a:rPr>
                        <a:t>Median</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t"/>
                      <a:r>
                        <a:rPr lang="en-US" sz="1400" b="0" i="0" u="none" strike="noStrike" dirty="0">
                          <a:solidFill>
                            <a:srgbClr val="000000"/>
                          </a:solidFill>
                          <a:latin typeface="Arial"/>
                        </a:rPr>
                        <a:t>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4.0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3.1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3.0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1.5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25760">
                <a:tc>
                  <a:txBody>
                    <a:bodyPr/>
                    <a:lstStyle/>
                    <a:p>
                      <a:pPr algn="ctr" fontAlgn="t"/>
                      <a:r>
                        <a:rPr lang="en-US" sz="1400" b="1" i="0" u="none" strike="noStrike" dirty="0">
                          <a:solidFill>
                            <a:srgbClr val="000000"/>
                          </a:solidFill>
                          <a:latin typeface="Arial"/>
                        </a:rPr>
                        <a:t>75 </a:t>
                      </a:r>
                      <a:r>
                        <a:rPr lang="en-US" sz="1400" b="1" i="0" u="none" strike="noStrike" dirty="0" err="1">
                          <a:solidFill>
                            <a:srgbClr val="000000"/>
                          </a:solidFill>
                          <a:latin typeface="Arial"/>
                        </a:rPr>
                        <a:t>th</a:t>
                      </a:r>
                      <a:endParaRPr lang="en-US" sz="1400" b="1" i="0" u="none" strike="noStrike" dirty="0">
                        <a:solidFill>
                          <a:srgbClr val="000000"/>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fontAlgn="t"/>
                      <a:r>
                        <a:rPr lang="en-US" sz="1400" b="0" i="0" u="none" strike="noStrike" dirty="0">
                          <a:solidFill>
                            <a:srgbClr val="000000"/>
                          </a:solidFill>
                          <a:latin typeface="Arial"/>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9.0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5.0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ctr" fontAlgn="t"/>
                      <a:r>
                        <a:rPr lang="en-US" sz="1400" b="0" i="0" u="none" strike="noStrike" dirty="0">
                          <a:solidFill>
                            <a:srgbClr val="000000"/>
                          </a:solidFill>
                          <a:latin typeface="Arial"/>
                        </a:rPr>
                        <a:t>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t"/>
                      <a:r>
                        <a:rPr lang="en-US" sz="1400" b="0" i="0" u="none" strike="noStrike" dirty="0">
                          <a:solidFill>
                            <a:srgbClr val="000000"/>
                          </a:solidFill>
                          <a:latin typeface="Arial"/>
                        </a:rPr>
                        <a:t>5.3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C412-6506-40BB-B0D2-7FC480F2BF72}"/>
              </a:ext>
            </a:extLst>
          </p:cNvPr>
          <p:cNvSpPr>
            <a:spLocks noGrp="1"/>
          </p:cNvSpPr>
          <p:nvPr>
            <p:ph type="title" idx="4294967295"/>
          </p:nvPr>
        </p:nvSpPr>
        <p:spPr>
          <a:xfrm>
            <a:off x="457200" y="-1143000"/>
            <a:ext cx="8229600" cy="1143000"/>
          </a:xfrm>
        </p:spPr>
        <p:txBody>
          <a:bodyPr vert="horz" wrap="square" lIns="91440" tIns="45720" rIns="91440" bIns="45720" numCol="1" anchor="b" anchorCtr="0" compatLnSpc="1">
            <a:prstTxWarp prst="textNoShape">
              <a:avLst/>
            </a:prstTxWarp>
          </a:bodyPr>
          <a:lstStyle/>
          <a:p>
            <a:r>
              <a:rPr lang="en-US" sz="1200" dirty="0">
                <a:solidFill>
                  <a:schemeClr val="bg1"/>
                </a:solidFill>
              </a:rPr>
              <a:t>Historic nitrogen levels</a:t>
            </a:r>
          </a:p>
        </p:txBody>
      </p:sp>
      <p:graphicFrame>
        <p:nvGraphicFramePr>
          <p:cNvPr id="4" name="Chart 3" descr="Description in Slide Notes&#10;"/>
          <p:cNvGraphicFramePr/>
          <p:nvPr>
            <p:extLst>
              <p:ext uri="{D42A27DB-BD31-4B8C-83A1-F6EECF244321}">
                <p14:modId xmlns:p14="http://schemas.microsoft.com/office/powerpoint/2010/main" val="4051197845"/>
              </p:ext>
            </p:extLst>
          </p:nvPr>
        </p:nvGraphicFramePr>
        <p:xfrm>
          <a:off x="-304800" y="-304800"/>
          <a:ext cx="9829800" cy="5486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09100280"/>
              </p:ext>
            </p:extLst>
          </p:nvPr>
        </p:nvGraphicFramePr>
        <p:xfrm>
          <a:off x="228600" y="5105400"/>
          <a:ext cx="8610595" cy="1514244"/>
        </p:xfrm>
        <a:graphic>
          <a:graphicData uri="http://schemas.openxmlformats.org/drawingml/2006/table">
            <a:tbl>
              <a:tblPr firstRow="1"/>
              <a:tblGrid>
                <a:gridCol w="711876">
                  <a:extLst>
                    <a:ext uri="{9D8B030D-6E8A-4147-A177-3AD203B41FA5}">
                      <a16:colId xmlns:a16="http://schemas.microsoft.com/office/drawing/2014/main" val="20000"/>
                    </a:ext>
                  </a:extLst>
                </a:gridCol>
                <a:gridCol w="575687">
                  <a:extLst>
                    <a:ext uri="{9D8B030D-6E8A-4147-A177-3AD203B41FA5}">
                      <a16:colId xmlns:a16="http://schemas.microsoft.com/office/drawing/2014/main" val="20001"/>
                    </a:ext>
                  </a:extLst>
                </a:gridCol>
                <a:gridCol w="643783">
                  <a:extLst>
                    <a:ext uri="{9D8B030D-6E8A-4147-A177-3AD203B41FA5}">
                      <a16:colId xmlns:a16="http://schemas.microsoft.com/office/drawing/2014/main" val="20002"/>
                    </a:ext>
                  </a:extLst>
                </a:gridCol>
                <a:gridCol w="482837">
                  <a:extLst>
                    <a:ext uri="{9D8B030D-6E8A-4147-A177-3AD203B41FA5}">
                      <a16:colId xmlns:a16="http://schemas.microsoft.com/office/drawing/2014/main" val="20003"/>
                    </a:ext>
                  </a:extLst>
                </a:gridCol>
                <a:gridCol w="724256">
                  <a:extLst>
                    <a:ext uri="{9D8B030D-6E8A-4147-A177-3AD203B41FA5}">
                      <a16:colId xmlns:a16="http://schemas.microsoft.com/office/drawing/2014/main" val="20004"/>
                    </a:ext>
                  </a:extLst>
                </a:gridCol>
                <a:gridCol w="643783">
                  <a:extLst>
                    <a:ext uri="{9D8B030D-6E8A-4147-A177-3AD203B41FA5}">
                      <a16:colId xmlns:a16="http://schemas.microsoft.com/office/drawing/2014/main" val="20005"/>
                    </a:ext>
                  </a:extLst>
                </a:gridCol>
                <a:gridCol w="885202">
                  <a:extLst>
                    <a:ext uri="{9D8B030D-6E8A-4147-A177-3AD203B41FA5}">
                      <a16:colId xmlns:a16="http://schemas.microsoft.com/office/drawing/2014/main" val="20006"/>
                    </a:ext>
                  </a:extLst>
                </a:gridCol>
                <a:gridCol w="724256">
                  <a:extLst>
                    <a:ext uri="{9D8B030D-6E8A-4147-A177-3AD203B41FA5}">
                      <a16:colId xmlns:a16="http://schemas.microsoft.com/office/drawing/2014/main" val="20007"/>
                    </a:ext>
                  </a:extLst>
                </a:gridCol>
                <a:gridCol w="885202">
                  <a:extLst>
                    <a:ext uri="{9D8B030D-6E8A-4147-A177-3AD203B41FA5}">
                      <a16:colId xmlns:a16="http://schemas.microsoft.com/office/drawing/2014/main" val="20008"/>
                    </a:ext>
                  </a:extLst>
                </a:gridCol>
                <a:gridCol w="643783">
                  <a:extLst>
                    <a:ext uri="{9D8B030D-6E8A-4147-A177-3AD203B41FA5}">
                      <a16:colId xmlns:a16="http://schemas.microsoft.com/office/drawing/2014/main" val="20009"/>
                    </a:ext>
                  </a:extLst>
                </a:gridCol>
                <a:gridCol w="643783">
                  <a:extLst>
                    <a:ext uri="{9D8B030D-6E8A-4147-A177-3AD203B41FA5}">
                      <a16:colId xmlns:a16="http://schemas.microsoft.com/office/drawing/2014/main" val="20010"/>
                    </a:ext>
                  </a:extLst>
                </a:gridCol>
                <a:gridCol w="482837">
                  <a:extLst>
                    <a:ext uri="{9D8B030D-6E8A-4147-A177-3AD203B41FA5}">
                      <a16:colId xmlns:a16="http://schemas.microsoft.com/office/drawing/2014/main" val="20011"/>
                    </a:ext>
                  </a:extLst>
                </a:gridCol>
                <a:gridCol w="563310">
                  <a:extLst>
                    <a:ext uri="{9D8B030D-6E8A-4147-A177-3AD203B41FA5}">
                      <a16:colId xmlns:a16="http://schemas.microsoft.com/office/drawing/2014/main" val="20012"/>
                    </a:ext>
                  </a:extLst>
                </a:gridCol>
              </a:tblGrid>
              <a:tr h="485064">
                <a:tc>
                  <a:txBody>
                    <a:bodyPr/>
                    <a:lstStyle/>
                    <a:p>
                      <a:pPr algn="l" fontAlgn="b"/>
                      <a:r>
                        <a:rPr lang="en-US" sz="1400" b="1" i="0" u="none" strike="noStrike" dirty="0">
                          <a:latin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b"/>
                      <a:r>
                        <a:rPr lang="en-US" sz="1400" b="0" i="0" u="none" strike="noStrike" dirty="0">
                          <a:latin typeface="Arial"/>
                        </a:rPr>
                        <a:t>NO3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0" i="0" u="none" strike="noStrike" dirty="0">
                          <a:latin typeface="Arial"/>
                        </a:rPr>
                        <a:t>NO3 </a:t>
                      </a:r>
                      <a:r>
                        <a:rPr lang="en-US" sz="1400" b="0" i="0" u="none" strike="noStrike" baseline="30000" dirty="0">
                          <a:latin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0" i="0" u="none" strike="noStrike" dirty="0">
                          <a:latin typeface="Arial"/>
                        </a:rPr>
                        <a:t>NO2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0" i="0" u="none" strike="noStrike" dirty="0">
                          <a:latin typeface="Arial"/>
                        </a:rPr>
                        <a:t>NO2 </a:t>
                      </a:r>
                      <a:r>
                        <a:rPr lang="en-US" sz="1400" b="0" i="0" u="none" strike="noStrike" baseline="30000" dirty="0">
                          <a:latin typeface="+mn-lt"/>
                        </a:rPr>
                        <a:t>½</a:t>
                      </a:r>
                      <a:endParaRPr lang="en-US"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0" i="0" u="none" strike="noStrike" dirty="0" err="1">
                          <a:latin typeface="Arial"/>
                        </a:rPr>
                        <a:t>Nit+Nit</a:t>
                      </a:r>
                      <a:endParaRPr lang="en-US"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0" i="0" u="none" strike="noStrike" dirty="0" err="1">
                          <a:latin typeface="Arial"/>
                        </a:rPr>
                        <a:t>Nit+Nit</a:t>
                      </a:r>
                      <a:r>
                        <a:rPr lang="en-US" sz="1400" b="0" i="0" u="none" strike="noStrike" dirty="0">
                          <a:latin typeface="Arial"/>
                        </a:rPr>
                        <a:t> </a:t>
                      </a:r>
                      <a:r>
                        <a:rPr lang="en-US" sz="1400" b="0" i="0" u="none" strike="noStrike" baseline="30000" dirty="0">
                          <a:latin typeface="+mn-lt"/>
                        </a:rPr>
                        <a:t>1/2</a:t>
                      </a:r>
                      <a:endParaRPr lang="en-US"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0" i="0" u="none" strike="noStrike">
                          <a:latin typeface="Arial"/>
                        </a:rPr>
                        <a:t>NO2+3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0" i="0" u="none" strike="noStrike" dirty="0">
                          <a:latin typeface="Arial"/>
                        </a:rPr>
                        <a:t>NO2+3 </a:t>
                      </a:r>
                      <a:r>
                        <a:rPr lang="en-US" sz="1400" b="0" i="0" u="none" strike="noStrike" baseline="30000" dirty="0">
                          <a:latin typeface="+mn-lt"/>
                        </a:rPr>
                        <a:t>1/2</a:t>
                      </a:r>
                      <a:endParaRPr lang="en-US"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0" i="0" u="none" strike="noStrike" dirty="0">
                          <a:latin typeface="Arial"/>
                        </a:rPr>
                        <a:t>TKN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a:latin typeface="Arial"/>
                        </a:rPr>
                        <a:t>TKN</a:t>
                      </a:r>
                      <a:r>
                        <a:rPr lang="en-US" sz="1400" b="0" i="0" u="none" strike="noStrike" baseline="30000" dirty="0">
                          <a:latin typeface="+mn-lt"/>
                        </a:rPr>
                        <a:t>1/2</a:t>
                      </a:r>
                      <a:endParaRPr lang="en-US" sz="1400" b="0" i="0" u="none" strike="noStrike" dirty="0">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0" i="0" u="none" strike="noStrike">
                          <a:latin typeface="Arial"/>
                        </a:rPr>
                        <a:t>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0" i="0" u="none" strike="noStrike" dirty="0">
                          <a:latin typeface="Arial"/>
                        </a:rPr>
                        <a:t>TN</a:t>
                      </a:r>
                      <a:r>
                        <a:rPr lang="en-US" sz="1400" b="0" i="0" u="none" strike="noStrike" baseline="30000" dirty="0">
                          <a:latin typeface="+mn-lt"/>
                        </a:rPr>
                        <a:t>1/2</a:t>
                      </a:r>
                      <a:endParaRPr lang="en-US" sz="1400" b="0" i="0" u="none" strike="noStrike" dirty="0">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247827">
                <a:tc>
                  <a:txBody>
                    <a:bodyPr/>
                    <a:lstStyle/>
                    <a:p>
                      <a:pPr algn="l" fontAlgn="t"/>
                      <a:r>
                        <a:rPr lang="en-US" sz="1400" b="1" i="0" u="none" strike="noStrike" dirty="0">
                          <a:solidFill>
                            <a:srgbClr val="000000"/>
                          </a:solidFill>
                          <a:latin typeface="Arial"/>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en-US" sz="1400" b="0" i="0" u="none" strike="noStrike" dirty="0">
                          <a:solidFill>
                            <a:srgbClr val="000000"/>
                          </a:solidFill>
                          <a:latin typeface="Arial"/>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a:solidFill>
                            <a:srgbClr val="000000"/>
                          </a:solidFill>
                          <a:latin typeface="Arial"/>
                        </a:rPr>
                        <a:t>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a:solidFill>
                            <a:srgbClr val="000000"/>
                          </a:solidFill>
                          <a:latin typeface="Arial"/>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a:solidFill>
                            <a:srgbClr val="000000"/>
                          </a:solidFill>
                          <a:latin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a:solidFill>
                            <a:srgbClr val="000000"/>
                          </a:solidFill>
                          <a:latin typeface="Arial"/>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a:solidFill>
                            <a:srgbClr val="000000"/>
                          </a:solidFill>
                          <a:latin typeface="Arial"/>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a:solidFill>
                            <a:srgbClr val="000000"/>
                          </a:solidFill>
                          <a:latin typeface="Arial"/>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a:solidFill>
                            <a:srgbClr val="000000"/>
                          </a:solidFill>
                          <a:latin typeface="Arial"/>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a:solidFill>
                            <a:srgbClr val="000000"/>
                          </a:solidFill>
                          <a:latin typeface="Arial"/>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271210">
                <a:tc>
                  <a:txBody>
                    <a:bodyPr/>
                    <a:lstStyle/>
                    <a:p>
                      <a:pPr algn="l" fontAlgn="t"/>
                      <a:r>
                        <a:rPr lang="en-US" sz="1400" b="1" i="0" u="none" strike="noStrike" dirty="0">
                          <a:solidFill>
                            <a:srgbClr val="000000"/>
                          </a:solidFill>
                          <a:latin typeface="Arial"/>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en-US" sz="1400" b="0" i="0" u="none" strike="noStrike" dirty="0">
                          <a:solidFill>
                            <a:srgbClr val="000000"/>
                          </a:solidFill>
                          <a:latin typeface="Arial"/>
                        </a:rPr>
                        <a:t>0.117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0.263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0.214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0.147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0.306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0.302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0.631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0.505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62316">
                <a:tc>
                  <a:txBody>
                    <a:bodyPr/>
                    <a:lstStyle/>
                    <a:p>
                      <a:pPr algn="l" fontAlgn="t"/>
                      <a:r>
                        <a:rPr lang="en-US" sz="1400" b="1" i="0" u="none" strike="noStrike" dirty="0">
                          <a:solidFill>
                            <a:srgbClr val="000000"/>
                          </a:solidFill>
                          <a:latin typeface="Arial"/>
                        </a:rPr>
                        <a:t>Median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en-US" sz="1400" b="0" i="0" u="none" strike="noStrike" dirty="0">
                          <a:solidFill>
                            <a:srgbClr val="000000"/>
                          </a:solidFill>
                          <a:latin typeface="Arial"/>
                        </a:rPr>
                        <a:t>0.030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0.290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0.340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47827">
                <a:tc>
                  <a:txBody>
                    <a:bodyPr/>
                    <a:lstStyle/>
                    <a:p>
                      <a:pPr algn="l" fontAlgn="b"/>
                      <a:r>
                        <a:rPr lang="en-US" sz="1400" b="1" i="0" u="none" strike="noStrike" dirty="0">
                          <a:latin typeface="Arial"/>
                        </a:rPr>
                        <a:t>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t"/>
                      <a:r>
                        <a:rPr lang="en-US" sz="1400" b="0" i="0" u="none" strike="noStrike" dirty="0">
                          <a:solidFill>
                            <a:srgbClr val="000000"/>
                          </a:solidFill>
                          <a:latin typeface="Arial"/>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0.375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0.188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0.225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0.570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C662-3EB6-4B85-88CC-09D9F54A43CA}"/>
              </a:ext>
            </a:extLst>
          </p:cNvPr>
          <p:cNvSpPr>
            <a:spLocks noGrp="1"/>
          </p:cNvSpPr>
          <p:nvPr>
            <p:ph type="title" idx="4294967295"/>
          </p:nvPr>
        </p:nvSpPr>
        <p:spPr>
          <a:xfrm>
            <a:off x="457200" y="-381000"/>
            <a:ext cx="8229600" cy="381000"/>
          </a:xfrm>
        </p:spPr>
        <p:txBody>
          <a:bodyPr vert="horz" wrap="square" lIns="91440" tIns="45720" rIns="91440" bIns="45720" numCol="1" anchor="b" anchorCtr="0" compatLnSpc="1">
            <a:prstTxWarp prst="textNoShape">
              <a:avLst/>
            </a:prstTxWarp>
          </a:bodyPr>
          <a:lstStyle/>
          <a:p>
            <a:r>
              <a:rPr lang="en-US" sz="1200" dirty="0">
                <a:solidFill>
                  <a:schemeClr val="bg1"/>
                </a:solidFill>
              </a:rPr>
              <a:t>Historic Laguna Madre phosphorus levels</a:t>
            </a:r>
          </a:p>
        </p:txBody>
      </p:sp>
      <p:graphicFrame>
        <p:nvGraphicFramePr>
          <p:cNvPr id="4" name="Chart 3" descr="Description in slide notes&#10;"/>
          <p:cNvGraphicFramePr/>
          <p:nvPr>
            <p:extLst>
              <p:ext uri="{D42A27DB-BD31-4B8C-83A1-F6EECF244321}">
                <p14:modId xmlns:p14="http://schemas.microsoft.com/office/powerpoint/2010/main" val="284371052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4707194"/>
              </p:ext>
            </p:extLst>
          </p:nvPr>
        </p:nvGraphicFramePr>
        <p:xfrm>
          <a:off x="3810000" y="762000"/>
          <a:ext cx="4806867" cy="1382196"/>
        </p:xfrm>
        <a:graphic>
          <a:graphicData uri="http://schemas.openxmlformats.org/drawingml/2006/table">
            <a:tbl>
              <a:tblPr firstRow="1"/>
              <a:tblGrid>
                <a:gridCol w="757989">
                  <a:extLst>
                    <a:ext uri="{9D8B030D-6E8A-4147-A177-3AD203B41FA5}">
                      <a16:colId xmlns:a16="http://schemas.microsoft.com/office/drawing/2014/main" val="20000"/>
                    </a:ext>
                  </a:extLst>
                </a:gridCol>
                <a:gridCol w="757989">
                  <a:extLst>
                    <a:ext uri="{9D8B030D-6E8A-4147-A177-3AD203B41FA5}">
                      <a16:colId xmlns:a16="http://schemas.microsoft.com/office/drawing/2014/main" val="20001"/>
                    </a:ext>
                  </a:extLst>
                </a:gridCol>
                <a:gridCol w="776288">
                  <a:extLst>
                    <a:ext uri="{9D8B030D-6E8A-4147-A177-3AD203B41FA5}">
                      <a16:colId xmlns:a16="http://schemas.microsoft.com/office/drawing/2014/main" val="20002"/>
                    </a:ext>
                  </a:extLst>
                </a:gridCol>
                <a:gridCol w="679534">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9667">
                  <a:extLst>
                    <a:ext uri="{9D8B030D-6E8A-4147-A177-3AD203B41FA5}">
                      <a16:colId xmlns:a16="http://schemas.microsoft.com/office/drawing/2014/main" val="20006"/>
                    </a:ext>
                  </a:extLst>
                </a:gridCol>
              </a:tblGrid>
              <a:tr h="381000">
                <a:tc>
                  <a:txBody>
                    <a:bodyPr/>
                    <a:lstStyle/>
                    <a:p>
                      <a:pPr algn="l" fontAlgn="b"/>
                      <a:r>
                        <a:rPr lang="en-US" sz="1400" b="1" i="0" u="none" strike="noStrike" dirty="0">
                          <a:latin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l" fontAlgn="b"/>
                      <a:r>
                        <a:rPr lang="en-US" sz="1400" b="1" i="0" u="none" strike="noStrike" dirty="0">
                          <a:solidFill>
                            <a:srgbClr val="000000"/>
                          </a:solidFill>
                          <a:latin typeface="Arial"/>
                        </a:rPr>
                        <a:t>OP&gt;15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1" i="0" u="none" strike="noStrike" dirty="0">
                          <a:solidFill>
                            <a:srgbClr val="000000"/>
                          </a:solidFill>
                          <a:latin typeface="Arial"/>
                        </a:rPr>
                        <a:t>OP&gt;15</a:t>
                      </a:r>
                      <a:r>
                        <a:rPr lang="en-US" sz="1400" b="1" i="0" u="none" strike="noStrike" baseline="30000" dirty="0">
                          <a:solidFill>
                            <a:srgbClr val="000000"/>
                          </a:solidFill>
                          <a:latin typeface="Arial"/>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1" i="0" u="none" strike="noStrike" dirty="0">
                          <a:solidFill>
                            <a:srgbClr val="000000"/>
                          </a:solidFill>
                          <a:latin typeface="Arial"/>
                        </a:rPr>
                        <a:t>OP&lt;15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1" i="0" u="none" strike="noStrike" dirty="0">
                          <a:solidFill>
                            <a:srgbClr val="000000"/>
                          </a:solidFill>
                          <a:latin typeface="Arial"/>
                        </a:rPr>
                        <a:t>OP&lt;15</a:t>
                      </a:r>
                      <a:r>
                        <a:rPr lang="en-US" sz="1400" b="1" i="0" u="none" strike="noStrike" baseline="30000" dirty="0">
                          <a:solidFill>
                            <a:srgbClr val="000000"/>
                          </a:solidFill>
                          <a:latin typeface="+mn-lt"/>
                        </a:rPr>
                        <a:t>1/2</a:t>
                      </a:r>
                      <a:endParaRPr lang="en-US" sz="1400" b="1" i="0" u="none" strike="noStrike"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b"/>
                      <a:r>
                        <a:rPr lang="en-US" sz="1400" b="1" i="0" u="none" strike="noStrike" dirty="0">
                          <a:solidFill>
                            <a:srgbClr val="000000"/>
                          </a:solidFill>
                          <a:latin typeface="Arial"/>
                        </a:rPr>
                        <a:t>TP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b"/>
                      <a:r>
                        <a:rPr lang="en-US" sz="1400" b="1" i="0" u="none" strike="noStrike" dirty="0">
                          <a:solidFill>
                            <a:srgbClr val="000000"/>
                          </a:solidFill>
                          <a:latin typeface="Arial"/>
                        </a:rPr>
                        <a:t>TP</a:t>
                      </a:r>
                      <a:r>
                        <a:rPr lang="en-US" sz="1400" b="1" i="0" u="none" strike="noStrike" baseline="30000" dirty="0">
                          <a:solidFill>
                            <a:srgbClr val="000000"/>
                          </a:solidFill>
                          <a:latin typeface="+mn-lt"/>
                        </a:rPr>
                        <a:t>1/2</a:t>
                      </a:r>
                      <a:endParaRPr lang="en-US" sz="1400" b="1" i="0" u="none" strike="noStrike"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250299">
                <a:tc>
                  <a:txBody>
                    <a:bodyPr/>
                    <a:lstStyle/>
                    <a:p>
                      <a:pPr algn="l" fontAlgn="t"/>
                      <a:r>
                        <a:rPr lang="en-US" sz="1400" b="1" i="0" u="none" strike="noStrike" dirty="0">
                          <a:solidFill>
                            <a:srgbClr val="000000"/>
                          </a:solidFill>
                          <a:latin typeface="Arial"/>
                        </a:rPr>
                        <a:t>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l" fontAlgn="t"/>
                      <a:r>
                        <a:rPr lang="en-US" sz="1400" b="0" i="0" u="none" strike="noStrike" dirty="0">
                          <a:solidFill>
                            <a:srgbClr val="000000"/>
                          </a:solidFill>
                          <a:latin typeface="Arial"/>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115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a:solidFill>
                            <a:srgbClr val="000000"/>
                          </a:solidFill>
                          <a:latin typeface="Arial"/>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150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250299">
                <a:tc>
                  <a:txBody>
                    <a:bodyPr/>
                    <a:lstStyle/>
                    <a:p>
                      <a:pPr algn="l" fontAlgn="t"/>
                      <a:r>
                        <a:rPr lang="en-US" sz="1400" b="1" i="0" u="none" strike="noStrike" dirty="0">
                          <a:solidFill>
                            <a:srgbClr val="000000"/>
                          </a:solidFill>
                          <a:latin typeface="Arial"/>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l" fontAlgn="t"/>
                      <a:r>
                        <a:rPr lang="en-US" sz="1400" b="0" i="0" u="none" strike="noStrike" dirty="0">
                          <a:solidFill>
                            <a:srgbClr val="000000"/>
                          </a:solidFill>
                          <a:latin typeface="Arial"/>
                        </a:rPr>
                        <a:t>0.141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250299">
                <a:tc>
                  <a:txBody>
                    <a:bodyPr/>
                    <a:lstStyle/>
                    <a:p>
                      <a:pPr algn="l" fontAlgn="t"/>
                      <a:r>
                        <a:rPr lang="en-US" sz="1400" b="1" i="0" u="none" strike="noStrike">
                          <a:solidFill>
                            <a:srgbClr val="000000"/>
                          </a:solidFill>
                          <a:latin typeface="Arial"/>
                        </a:rPr>
                        <a:t>Median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l" fontAlgn="t"/>
                      <a:r>
                        <a:rPr lang="en-US" sz="1400" b="0" i="0" u="none" strike="noStrike" dirty="0">
                          <a:solidFill>
                            <a:srgbClr val="000000"/>
                          </a:solidFill>
                          <a:latin typeface="Arial"/>
                        </a:rPr>
                        <a:t>0.030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250299">
                <a:tc>
                  <a:txBody>
                    <a:bodyPr/>
                    <a:lstStyle/>
                    <a:p>
                      <a:pPr algn="l" fontAlgn="t"/>
                      <a:r>
                        <a:rPr lang="en-US" sz="1400" b="1" i="0" u="none" strike="noStrike">
                          <a:solidFill>
                            <a:srgbClr val="000000"/>
                          </a:solidFill>
                          <a:latin typeface="Arial"/>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l" fontAlgn="t"/>
                      <a:r>
                        <a:rPr lang="en-US" sz="1400" b="0" i="0" u="none" strike="noStrike" dirty="0">
                          <a:solidFill>
                            <a:srgbClr val="000000"/>
                          </a:solidFill>
                          <a:latin typeface="Arial"/>
                        </a:rPr>
                        <a:t>0.048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1400" b="0" i="0" u="none" strike="noStrike" dirty="0">
                          <a:solidFill>
                            <a:srgbClr val="000000"/>
                          </a:solidFill>
                          <a:latin typeface="Arial"/>
                        </a:rPr>
                        <a:t>0.060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l" fontAlgn="t"/>
                      <a:r>
                        <a:rPr lang="en-US" sz="1400" b="0" i="0" u="none" strike="noStrike" dirty="0">
                          <a:solidFill>
                            <a:srgbClr val="000000"/>
                          </a:solidFill>
                          <a:latin typeface="Arial"/>
                        </a:rPr>
                        <a:t>0.060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bl>
          </a:graphicData>
        </a:graphic>
      </p:graphicFrame>
    </p:spTree>
  </p:cSld>
  <p:clrMapOvr>
    <a:masterClrMapping/>
  </p:clrMapOvr>
  <p:transition>
    <p:cover dir="r"/>
  </p:transition>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9789</TotalTime>
  <Words>2259</Words>
  <Application>Microsoft Office PowerPoint</Application>
  <PresentationFormat>On-screen Show (4:3)</PresentationFormat>
  <Paragraphs>348</Paragraphs>
  <Slides>17</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Arial Bold</vt:lpstr>
      <vt:lpstr>Calibri</vt:lpstr>
      <vt:lpstr>Times New Roman</vt:lpstr>
      <vt:lpstr>Wingdings</vt:lpstr>
      <vt:lpstr>1_Custom Design</vt:lpstr>
      <vt:lpstr>Custom Design</vt:lpstr>
      <vt:lpstr>Office Theme</vt:lpstr>
      <vt:lpstr>Standards: How do we use the data and what data do we need to establish future criteria </vt:lpstr>
      <vt:lpstr>Nutrient Criteria Issues</vt:lpstr>
      <vt:lpstr>What Data?</vt:lpstr>
      <vt:lpstr>How Does TCEQ Use the Data</vt:lpstr>
      <vt:lpstr>Data Analysis Considerations   </vt:lpstr>
      <vt:lpstr>Laguna Madre Map: Segment 2491   </vt:lpstr>
      <vt:lpstr>2491- Laguna Madre, station 13446</vt:lpstr>
      <vt:lpstr>Historic nitrogen levels</vt:lpstr>
      <vt:lpstr>Historic Laguna Madre phosphorus levels</vt:lpstr>
      <vt:lpstr>Corpus Christi Bay segment 2481</vt:lpstr>
      <vt:lpstr>2481- Corpus Christi, station 13407</vt:lpstr>
      <vt:lpstr>2481- Corpus Christi historic nitrogen</vt:lpstr>
      <vt:lpstr>2481- Corpus Christi historic phosphorous</vt:lpstr>
      <vt:lpstr>Map of Stillhouse Hollow Lake </vt:lpstr>
      <vt:lpstr>Stillhouse Hollow Lake Chlorophyll a</vt:lpstr>
      <vt:lpstr>Stillhouse hollow- total phosphorous</vt:lpstr>
      <vt:lpstr>Take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dc:title>
  <cp:lastModifiedBy>Elizabeth Malloy</cp:lastModifiedBy>
  <cp:revision>783</cp:revision>
  <dcterms:created xsi:type="dcterms:W3CDTF">2010-06-08T16:26:20Z</dcterms:created>
  <dcterms:modified xsi:type="dcterms:W3CDTF">2021-07-06T21:28:57Z</dcterms:modified>
</cp:coreProperties>
</file>